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24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1.png>
</file>

<file path=ppt/media/image102.png>
</file>

<file path=ppt/media/image2.jpg>
</file>

<file path=ppt/media/image3.jpg>
</file>

<file path=ppt/media/image4.jpeg>
</file>

<file path=ppt/media/image78.png>
</file>

<file path=ppt/media/image79.png>
</file>

<file path=ppt/media/image80.png>
</file>

<file path=ppt/media/image81.png>
</file>

<file path=ppt/media/image82.png>
</file>

<file path=ppt/media/image83.png>
</file>

<file path=ppt/media/image84.png>
</file>

<file path=ppt/media/image85.png>
</file>

<file path=ppt/media/image86.png>
</file>

<file path=ppt/media/image87.png>
</file>

<file path=ppt/media/image88.png>
</file>

<file path=ppt/media/image89.png>
</file>

<file path=ppt/media/image91.png>
</file>

<file path=ppt/media/image92.png>
</file>

<file path=ppt/media/image93.png>
</file>

<file path=ppt/media/image94.png>
</file>

<file path=ppt/media/image95.png>
</file>

<file path=ppt/media/image97.png>
</file>

<file path=ppt/media/image98.png>
</file>

<file path=ppt/media/image9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1543247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116719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19334183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2009353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5718493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32656572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1095752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40804582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2460511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2134892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3545A79-E6EE-4C45-920A-05C9B3928069}" type="datetimeFigureOut">
              <a:rPr kumimoji="1" lang="ja-JP" altLang="en-US" smtClean="0"/>
              <a:t>2017/5/10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371328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545A79-E6EE-4C45-920A-05C9B3928069}" type="datetimeFigureOut">
              <a:rPr kumimoji="1" lang="ja-JP" altLang="en-US" smtClean="0"/>
              <a:t>2017/5/10</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3B9824-1D2E-43FB-894B-EDCBE590943F}" type="slidenum">
              <a:rPr kumimoji="1" lang="ja-JP" altLang="en-US" smtClean="0"/>
              <a:t>‹#›</a:t>
            </a:fld>
            <a:endParaRPr kumimoji="1" lang="ja-JP" altLang="en-US"/>
          </a:p>
        </p:txBody>
      </p:sp>
    </p:spTree>
    <p:extLst>
      <p:ext uri="{BB962C8B-B14F-4D97-AF65-F5344CB8AC3E}">
        <p14:creationId xmlns:p14="http://schemas.microsoft.com/office/powerpoint/2010/main" val="22011563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1.png"/><Relationship Id="rId7" Type="http://schemas.openxmlformats.org/officeDocument/2006/relationships/image" Target="../media/image85.png"/><Relationship Id="rId2" Type="http://schemas.openxmlformats.org/officeDocument/2006/relationships/image" Target="../media/image80.png"/><Relationship Id="rId1" Type="http://schemas.openxmlformats.org/officeDocument/2006/relationships/slideLayout" Target="../slideLayouts/slideLayout2.xml"/><Relationship Id="rId6" Type="http://schemas.openxmlformats.org/officeDocument/2006/relationships/image" Target="../media/image84.png"/><Relationship Id="rId5" Type="http://schemas.openxmlformats.org/officeDocument/2006/relationships/image" Target="../media/image83.png"/><Relationship Id="rId4" Type="http://schemas.openxmlformats.org/officeDocument/2006/relationships/image" Target="../media/image82.png"/></Relationships>
</file>

<file path=ppt/slides/_rels/slide17.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1.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9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9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7.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97.png"/><Relationship Id="rId2" Type="http://schemas.openxmlformats.org/officeDocument/2006/relationships/image" Target="../media/image98.png"/><Relationship Id="rId1" Type="http://schemas.openxmlformats.org/officeDocument/2006/relationships/slideLayout" Target="../slideLayouts/slideLayout2.xml"/><Relationship Id="rId4" Type="http://schemas.openxmlformats.org/officeDocument/2006/relationships/image" Target="../media/image99.png"/></Relationships>
</file>

<file path=ppt/slides/_rels/slide3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0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0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3039761"/>
            <a:ext cx="9144000" cy="751575"/>
          </a:xfrm>
        </p:spPr>
        <p:txBody>
          <a:bodyPr>
            <a:noAutofit/>
          </a:bodyPr>
          <a:lstStyle/>
          <a:p>
            <a:r>
              <a:rPr lang="ja-JP" altLang="en-US" sz="4000" dirty="0" smtClean="0">
                <a:latin typeface="小塚ゴシック Pro B" panose="020B0800000000000000" pitchFamily="34" charset="-128"/>
                <a:ea typeface="小塚ゴシック Pro B" panose="020B0800000000000000" pitchFamily="34" charset="-128"/>
              </a:rPr>
              <a:t>第</a:t>
            </a:r>
            <a:r>
              <a:rPr lang="en-US" altLang="ja-JP" sz="4000" dirty="0" smtClean="0">
                <a:latin typeface="小塚ゴシック Pro B" panose="020B0800000000000000" pitchFamily="34" charset="-128"/>
                <a:ea typeface="小塚ゴシック Pro B" panose="020B0800000000000000" pitchFamily="34" charset="-128"/>
              </a:rPr>
              <a:t>2</a:t>
            </a:r>
            <a:r>
              <a:rPr lang="ja-JP" altLang="en-US" sz="4000" dirty="0" smtClean="0">
                <a:latin typeface="小塚ゴシック Pro B" panose="020B0800000000000000" pitchFamily="34" charset="-128"/>
                <a:ea typeface="小塚ゴシック Pro B" panose="020B0800000000000000" pitchFamily="34" charset="-128"/>
              </a:rPr>
              <a:t>章 強化</a:t>
            </a:r>
            <a:r>
              <a:rPr lang="ja-JP" altLang="en-US" sz="4000" dirty="0">
                <a:latin typeface="小塚ゴシック Pro B" panose="020B0800000000000000" pitchFamily="34" charset="-128"/>
                <a:ea typeface="小塚ゴシック Pro B" panose="020B0800000000000000" pitchFamily="34" charset="-128"/>
              </a:rPr>
              <a:t>学習</a:t>
            </a:r>
            <a:r>
              <a:rPr lang="ja-JP" altLang="en-US" sz="4000" dirty="0" smtClean="0">
                <a:latin typeface="小塚ゴシック Pro B" panose="020B0800000000000000" pitchFamily="34" charset="-128"/>
                <a:ea typeface="小塚ゴシック Pro B" panose="020B0800000000000000" pitchFamily="34" charset="-128"/>
              </a:rPr>
              <a:t>の発展的理論</a:t>
            </a:r>
            <a:endParaRPr kumimoji="1" lang="ja-JP" altLang="en-US" sz="4000" dirty="0">
              <a:latin typeface="小塚ゴシック Pro B" panose="020B0800000000000000" pitchFamily="34" charset="-128"/>
              <a:ea typeface="小塚ゴシック Pro B" panose="020B0800000000000000" pitchFamily="34" charset="-128"/>
            </a:endParaRPr>
          </a:p>
        </p:txBody>
      </p:sp>
      <p:sp>
        <p:nvSpPr>
          <p:cNvPr id="3" name="サブタイトル 2"/>
          <p:cNvSpPr>
            <a:spLocks noGrp="1"/>
          </p:cNvSpPr>
          <p:nvPr>
            <p:ph type="subTitle" idx="1"/>
          </p:nvPr>
        </p:nvSpPr>
        <p:spPr>
          <a:xfrm>
            <a:off x="1524000" y="4565865"/>
            <a:ext cx="9144000" cy="1655762"/>
          </a:xfrm>
        </p:spPr>
        <p:txBody>
          <a:bodyPr>
            <a:normAutofit/>
          </a:bodyPr>
          <a:lstStyle/>
          <a:p>
            <a:r>
              <a:rPr kumimoji="1" lang="en-US" altLang="ja-JP" sz="3200" dirty="0" smtClean="0"/>
              <a:t>Yuma Yamakura</a:t>
            </a:r>
            <a:endParaRPr kumimoji="1" lang="ja-JP" altLang="en-US" sz="3200" dirty="0"/>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正方形/長方形 4"/>
          <p:cNvSpPr/>
          <p:nvPr/>
        </p:nvSpPr>
        <p:spPr>
          <a:xfrm>
            <a:off x="2483515" y="1897445"/>
            <a:ext cx="7109639" cy="1015663"/>
          </a:xfrm>
          <a:prstGeom prst="rect">
            <a:avLst/>
          </a:prstGeom>
        </p:spPr>
        <p:txBody>
          <a:bodyPr wrap="none">
            <a:spAutoFit/>
          </a:bodyPr>
          <a:lstStyle/>
          <a:p>
            <a:r>
              <a:rPr lang="ja-JP" altLang="en-US" sz="6000" dirty="0">
                <a:latin typeface="小塚ゴシック Pro B" panose="020B0800000000000000" pitchFamily="34" charset="-128"/>
                <a:ea typeface="小塚ゴシック Pro B" panose="020B0800000000000000" pitchFamily="34" charset="-128"/>
              </a:rPr>
              <a:t>これからの強化学習</a:t>
            </a:r>
            <a:endParaRPr lang="ja-JP" altLang="en-US" sz="6000" dirty="0"/>
          </a:p>
        </p:txBody>
      </p:sp>
    </p:spTree>
    <p:extLst>
      <p:ext uri="{BB962C8B-B14F-4D97-AF65-F5344CB8AC3E}">
        <p14:creationId xmlns:p14="http://schemas.microsoft.com/office/powerpoint/2010/main" val="3507828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kumimoji="1" lang="ja-JP" altLang="en-US" sz="3600" b="1" dirty="0" smtClean="0">
                <a:latin typeface="小塚ゴシック Pro B" panose="020B0800000000000000" pitchFamily="34" charset="-128"/>
                <a:ea typeface="小塚ゴシック Pro B" panose="020B0800000000000000" pitchFamily="34" charset="-128"/>
              </a:rPr>
              <a:t>強化学習のイメージ</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正方形/長方形 3"/>
          <p:cNvSpPr/>
          <p:nvPr/>
        </p:nvSpPr>
        <p:spPr>
          <a:xfrm>
            <a:off x="3649361" y="1644650"/>
            <a:ext cx="4011827" cy="124391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000" b="1" dirty="0">
                <a:solidFill>
                  <a:schemeClr val="tx1"/>
                </a:solidFill>
                <a:latin typeface="+mn-ea"/>
              </a:rPr>
              <a:t>環境</a:t>
            </a:r>
            <a:endParaRPr kumimoji="1" lang="ja-JP" altLang="en-US" sz="4000" b="1" dirty="0">
              <a:solidFill>
                <a:schemeClr val="tx1"/>
              </a:solidFill>
              <a:latin typeface="+mn-ea"/>
            </a:endParaRPr>
          </a:p>
        </p:txBody>
      </p:sp>
      <p:sp>
        <p:nvSpPr>
          <p:cNvPr id="7" name="正方形/長方形 6"/>
          <p:cNvSpPr/>
          <p:nvPr/>
        </p:nvSpPr>
        <p:spPr>
          <a:xfrm>
            <a:off x="3649361" y="4411362"/>
            <a:ext cx="4011827" cy="124391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000" b="1" dirty="0">
                <a:solidFill>
                  <a:schemeClr val="tx1"/>
                </a:solidFill>
                <a:latin typeface="+mn-ea"/>
              </a:rPr>
              <a:t>エージェント</a:t>
            </a:r>
            <a:endParaRPr kumimoji="1" lang="ja-JP" altLang="en-US" sz="4000" b="1" dirty="0">
              <a:solidFill>
                <a:schemeClr val="tx1"/>
              </a:solidFill>
              <a:latin typeface="+mn-ea"/>
            </a:endParaRPr>
          </a:p>
        </p:txBody>
      </p:sp>
      <p:cxnSp>
        <p:nvCxnSpPr>
          <p:cNvPr id="18" name="カギ線コネクタ 17"/>
          <p:cNvCxnSpPr>
            <a:stCxn id="4" idx="3"/>
            <a:endCxn id="7" idx="3"/>
          </p:cNvCxnSpPr>
          <p:nvPr/>
        </p:nvCxnSpPr>
        <p:spPr>
          <a:xfrm>
            <a:off x="7661188" y="2266607"/>
            <a:ext cx="12700" cy="2766712"/>
          </a:xfrm>
          <a:prstGeom prst="bentConnector3">
            <a:avLst>
              <a:gd name="adj1" fmla="val 14578378"/>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カギ線コネクタ 24"/>
          <p:cNvCxnSpPr>
            <a:stCxn id="7" idx="1"/>
            <a:endCxn id="4" idx="1"/>
          </p:cNvCxnSpPr>
          <p:nvPr/>
        </p:nvCxnSpPr>
        <p:spPr>
          <a:xfrm rot="10800000">
            <a:off x="3649361" y="2266607"/>
            <a:ext cx="12700" cy="2766712"/>
          </a:xfrm>
          <a:prstGeom prst="bentConnector3">
            <a:avLst>
              <a:gd name="adj1" fmla="val 12243244"/>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9526633" y="2478774"/>
            <a:ext cx="1936749" cy="2554545"/>
          </a:xfrm>
          <a:prstGeom prst="rect">
            <a:avLst/>
          </a:prstGeom>
        </p:spPr>
        <p:txBody>
          <a:bodyPr wrap="none">
            <a:spAutoFit/>
          </a:bodyPr>
          <a:lstStyle/>
          <a:p>
            <a:pPr algn="ctr"/>
            <a:r>
              <a:rPr lang="ja-JP" altLang="en-US" sz="4000" b="1" dirty="0" smtClean="0">
                <a:latin typeface="+mn-ea"/>
              </a:rPr>
              <a:t>状態</a:t>
            </a:r>
            <a:endParaRPr lang="en-US" altLang="ja-JP" sz="4000" b="1" dirty="0">
              <a:latin typeface="+mn-ea"/>
            </a:endParaRPr>
          </a:p>
          <a:p>
            <a:pPr algn="ctr"/>
            <a:endParaRPr lang="en-US" altLang="ja-JP" sz="4000" b="1" dirty="0" smtClean="0">
              <a:latin typeface="+mn-ea"/>
            </a:endParaRPr>
          </a:p>
          <a:p>
            <a:pPr algn="ctr"/>
            <a:r>
              <a:rPr lang="ja-JP" altLang="en-US" sz="4000" b="1" dirty="0" smtClean="0">
                <a:solidFill>
                  <a:srgbClr val="FF0000"/>
                </a:solidFill>
                <a:latin typeface="+mn-ea"/>
              </a:rPr>
              <a:t>報酬</a:t>
            </a:r>
            <a:endParaRPr lang="en-US" altLang="ja-JP" sz="4000" b="1" dirty="0" smtClean="0">
              <a:solidFill>
                <a:srgbClr val="FF0000"/>
              </a:solidFill>
              <a:latin typeface="+mn-ea"/>
            </a:endParaRPr>
          </a:p>
          <a:p>
            <a:pPr algn="ctr"/>
            <a:r>
              <a:rPr lang="en-US" altLang="ja-JP" sz="4000" b="1" dirty="0" smtClean="0">
                <a:solidFill>
                  <a:srgbClr val="FF0000"/>
                </a:solidFill>
                <a:latin typeface="+mn-ea"/>
              </a:rPr>
              <a:t>(given)</a:t>
            </a:r>
            <a:endParaRPr lang="ja-JP" altLang="en-US" sz="4000" b="1" dirty="0">
              <a:solidFill>
                <a:srgbClr val="FF0000"/>
              </a:solidFill>
              <a:latin typeface="+mn-ea"/>
            </a:endParaRPr>
          </a:p>
        </p:txBody>
      </p:sp>
      <p:sp>
        <p:nvSpPr>
          <p:cNvPr id="28" name="正方形/長方形 27"/>
          <p:cNvSpPr/>
          <p:nvPr/>
        </p:nvSpPr>
        <p:spPr>
          <a:xfrm>
            <a:off x="838200" y="3296020"/>
            <a:ext cx="1210588" cy="707886"/>
          </a:xfrm>
          <a:prstGeom prst="rect">
            <a:avLst/>
          </a:prstGeom>
        </p:spPr>
        <p:txBody>
          <a:bodyPr wrap="none">
            <a:spAutoFit/>
          </a:bodyPr>
          <a:lstStyle/>
          <a:p>
            <a:pPr algn="ctr"/>
            <a:r>
              <a:rPr lang="ja-JP" altLang="en-US" sz="4000" b="1" dirty="0">
                <a:latin typeface="+mn-ea"/>
              </a:rPr>
              <a:t>行動</a:t>
            </a:r>
          </a:p>
        </p:txBody>
      </p:sp>
      <p:sp>
        <p:nvSpPr>
          <p:cNvPr id="29" name="正方形/長方形 28"/>
          <p:cNvSpPr/>
          <p:nvPr/>
        </p:nvSpPr>
        <p:spPr>
          <a:xfrm>
            <a:off x="1614613" y="5848231"/>
            <a:ext cx="8295505" cy="707886"/>
          </a:xfrm>
          <a:prstGeom prst="rect">
            <a:avLst/>
          </a:prstGeom>
        </p:spPr>
        <p:txBody>
          <a:bodyPr wrap="square">
            <a:spAutoFit/>
          </a:bodyPr>
          <a:lstStyle/>
          <a:p>
            <a:pPr algn="ctr"/>
            <a:r>
              <a:rPr lang="ja-JP" altLang="en-US" sz="4000" b="1" dirty="0" smtClean="0">
                <a:latin typeface="+mn-ea"/>
              </a:rPr>
              <a:t>報酬をもとに方策を学習</a:t>
            </a:r>
            <a:endParaRPr lang="ja-JP" altLang="en-US" sz="4000" b="1" dirty="0">
              <a:latin typeface="+mn-ea"/>
            </a:endParaRPr>
          </a:p>
        </p:txBody>
      </p:sp>
    </p:spTree>
    <p:extLst>
      <p:ext uri="{BB962C8B-B14F-4D97-AF65-F5344CB8AC3E}">
        <p14:creationId xmlns:p14="http://schemas.microsoft.com/office/powerpoint/2010/main" val="3451194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kumimoji="1" lang="ja-JP" altLang="en-US" sz="3600" b="1" dirty="0" smtClean="0">
                <a:solidFill>
                  <a:srgbClr val="FF0000"/>
                </a:solidFill>
                <a:latin typeface="小塚ゴシック Pro B" panose="020B0800000000000000" pitchFamily="34" charset="-128"/>
                <a:ea typeface="小塚ゴシック Pro B" panose="020B0800000000000000" pitchFamily="34" charset="-128"/>
              </a:rPr>
              <a:t>逆</a:t>
            </a:r>
            <a:r>
              <a:rPr kumimoji="1" lang="ja-JP" altLang="en-US" sz="3600" b="1" dirty="0" smtClean="0">
                <a:latin typeface="小塚ゴシック Pro B" panose="020B0800000000000000" pitchFamily="34" charset="-128"/>
                <a:ea typeface="小塚ゴシック Pro B" panose="020B0800000000000000" pitchFamily="34" charset="-128"/>
              </a:rPr>
              <a:t>強化学習のイメージ</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正方形/長方形 3"/>
          <p:cNvSpPr/>
          <p:nvPr/>
        </p:nvSpPr>
        <p:spPr>
          <a:xfrm>
            <a:off x="3649361" y="1644650"/>
            <a:ext cx="4011827" cy="124391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000" b="1" dirty="0">
                <a:solidFill>
                  <a:schemeClr val="tx1"/>
                </a:solidFill>
                <a:latin typeface="+mn-ea"/>
              </a:rPr>
              <a:t>環境</a:t>
            </a:r>
            <a:endParaRPr kumimoji="1" lang="ja-JP" altLang="en-US" sz="4000" b="1" dirty="0">
              <a:solidFill>
                <a:schemeClr val="tx1"/>
              </a:solidFill>
              <a:latin typeface="+mn-ea"/>
            </a:endParaRPr>
          </a:p>
        </p:txBody>
      </p:sp>
      <p:sp>
        <p:nvSpPr>
          <p:cNvPr id="7" name="正方形/長方形 6"/>
          <p:cNvSpPr/>
          <p:nvPr/>
        </p:nvSpPr>
        <p:spPr>
          <a:xfrm>
            <a:off x="3649361" y="4411362"/>
            <a:ext cx="4011827" cy="124391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4000" b="1" dirty="0">
                <a:solidFill>
                  <a:schemeClr val="tx1"/>
                </a:solidFill>
                <a:latin typeface="+mn-ea"/>
              </a:rPr>
              <a:t>エージェント</a:t>
            </a:r>
            <a:endParaRPr kumimoji="1" lang="ja-JP" altLang="en-US" sz="4000" b="1" dirty="0">
              <a:solidFill>
                <a:schemeClr val="tx1"/>
              </a:solidFill>
              <a:latin typeface="+mn-ea"/>
            </a:endParaRPr>
          </a:p>
        </p:txBody>
      </p:sp>
      <p:cxnSp>
        <p:nvCxnSpPr>
          <p:cNvPr id="18" name="カギ線コネクタ 17"/>
          <p:cNvCxnSpPr>
            <a:stCxn id="4" idx="3"/>
            <a:endCxn id="7" idx="3"/>
          </p:cNvCxnSpPr>
          <p:nvPr/>
        </p:nvCxnSpPr>
        <p:spPr>
          <a:xfrm>
            <a:off x="7661188" y="2266607"/>
            <a:ext cx="12700" cy="2766712"/>
          </a:xfrm>
          <a:prstGeom prst="bentConnector3">
            <a:avLst>
              <a:gd name="adj1" fmla="val 14578378"/>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カギ線コネクタ 24"/>
          <p:cNvCxnSpPr>
            <a:stCxn id="7" idx="1"/>
            <a:endCxn id="4" idx="1"/>
          </p:cNvCxnSpPr>
          <p:nvPr/>
        </p:nvCxnSpPr>
        <p:spPr>
          <a:xfrm rot="10800000">
            <a:off x="3649361" y="2266607"/>
            <a:ext cx="12700" cy="2766712"/>
          </a:xfrm>
          <a:prstGeom prst="bentConnector3">
            <a:avLst>
              <a:gd name="adj1" fmla="val 12243244"/>
            </a:avLst>
          </a:prstGeom>
          <a:ln w="5715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7" name="正方形/長方形 26"/>
          <p:cNvSpPr/>
          <p:nvPr/>
        </p:nvSpPr>
        <p:spPr>
          <a:xfrm>
            <a:off x="9682925" y="2478774"/>
            <a:ext cx="1624164" cy="2554545"/>
          </a:xfrm>
          <a:prstGeom prst="rect">
            <a:avLst/>
          </a:prstGeom>
        </p:spPr>
        <p:txBody>
          <a:bodyPr wrap="none">
            <a:spAutoFit/>
          </a:bodyPr>
          <a:lstStyle/>
          <a:p>
            <a:pPr algn="ctr"/>
            <a:r>
              <a:rPr lang="ja-JP" altLang="en-US" sz="4000" b="1" dirty="0" smtClean="0">
                <a:latin typeface="+mn-ea"/>
              </a:rPr>
              <a:t>状態</a:t>
            </a:r>
            <a:endParaRPr lang="en-US" altLang="ja-JP" sz="4000" b="1" dirty="0">
              <a:latin typeface="+mn-ea"/>
            </a:endParaRPr>
          </a:p>
          <a:p>
            <a:pPr algn="ctr"/>
            <a:endParaRPr lang="en-US" altLang="ja-JP" sz="4000" b="1" dirty="0" smtClean="0">
              <a:latin typeface="+mn-ea"/>
            </a:endParaRPr>
          </a:p>
          <a:p>
            <a:pPr algn="ctr"/>
            <a:r>
              <a:rPr lang="ja-JP" altLang="en-US" sz="4000" b="1" dirty="0" smtClean="0">
                <a:solidFill>
                  <a:srgbClr val="FF0000"/>
                </a:solidFill>
                <a:latin typeface="+mn-ea"/>
              </a:rPr>
              <a:t>報酬</a:t>
            </a:r>
            <a:endParaRPr lang="en-US" altLang="ja-JP" sz="4000" b="1" dirty="0" smtClean="0">
              <a:solidFill>
                <a:srgbClr val="FF0000"/>
              </a:solidFill>
              <a:latin typeface="+mn-ea"/>
            </a:endParaRPr>
          </a:p>
          <a:p>
            <a:pPr algn="ctr"/>
            <a:r>
              <a:rPr lang="en-US" altLang="ja-JP" sz="4000" b="1" dirty="0" smtClean="0">
                <a:solidFill>
                  <a:srgbClr val="FF0000"/>
                </a:solidFill>
                <a:latin typeface="+mn-ea"/>
              </a:rPr>
              <a:t>(</a:t>
            </a:r>
            <a:r>
              <a:rPr lang="ja-JP" altLang="en-US" sz="4000" b="1" dirty="0">
                <a:solidFill>
                  <a:srgbClr val="FF0000"/>
                </a:solidFill>
                <a:latin typeface="+mn-ea"/>
              </a:rPr>
              <a:t>未知</a:t>
            </a:r>
            <a:r>
              <a:rPr lang="en-US" altLang="ja-JP" sz="4000" b="1" dirty="0" smtClean="0">
                <a:solidFill>
                  <a:srgbClr val="FF0000"/>
                </a:solidFill>
                <a:latin typeface="+mn-ea"/>
              </a:rPr>
              <a:t>)</a:t>
            </a:r>
            <a:endParaRPr lang="ja-JP" altLang="en-US" sz="4000" b="1" dirty="0">
              <a:solidFill>
                <a:srgbClr val="FF0000"/>
              </a:solidFill>
              <a:latin typeface="+mn-ea"/>
            </a:endParaRPr>
          </a:p>
        </p:txBody>
      </p:sp>
      <p:sp>
        <p:nvSpPr>
          <p:cNvPr id="28" name="正方形/長方形 27"/>
          <p:cNvSpPr/>
          <p:nvPr/>
        </p:nvSpPr>
        <p:spPr>
          <a:xfrm>
            <a:off x="838200" y="3296020"/>
            <a:ext cx="1210588" cy="707886"/>
          </a:xfrm>
          <a:prstGeom prst="rect">
            <a:avLst/>
          </a:prstGeom>
        </p:spPr>
        <p:txBody>
          <a:bodyPr wrap="none">
            <a:spAutoFit/>
          </a:bodyPr>
          <a:lstStyle/>
          <a:p>
            <a:pPr algn="ctr"/>
            <a:r>
              <a:rPr lang="ja-JP" altLang="en-US" sz="4000" b="1" dirty="0">
                <a:latin typeface="+mn-ea"/>
              </a:rPr>
              <a:t>行動</a:t>
            </a:r>
          </a:p>
        </p:txBody>
      </p:sp>
      <p:sp>
        <p:nvSpPr>
          <p:cNvPr id="29" name="正方形/長方形 28"/>
          <p:cNvSpPr/>
          <p:nvPr/>
        </p:nvSpPr>
        <p:spPr>
          <a:xfrm>
            <a:off x="539578" y="5848231"/>
            <a:ext cx="10997513" cy="707886"/>
          </a:xfrm>
          <a:prstGeom prst="rect">
            <a:avLst/>
          </a:prstGeom>
        </p:spPr>
        <p:txBody>
          <a:bodyPr wrap="square">
            <a:spAutoFit/>
          </a:bodyPr>
          <a:lstStyle/>
          <a:p>
            <a:pPr algn="ctr"/>
            <a:r>
              <a:rPr lang="ja-JP" altLang="en-US" sz="4000" b="1" dirty="0" smtClean="0">
                <a:solidFill>
                  <a:srgbClr val="FF0000"/>
                </a:solidFill>
                <a:latin typeface="+mn-ea"/>
              </a:rPr>
              <a:t>方策</a:t>
            </a:r>
            <a:r>
              <a:rPr lang="en-US" altLang="ja-JP" sz="4000" b="1" dirty="0" smtClean="0">
                <a:solidFill>
                  <a:srgbClr val="FF0000"/>
                </a:solidFill>
                <a:latin typeface="+mn-ea"/>
              </a:rPr>
              <a:t>(</a:t>
            </a:r>
            <a:r>
              <a:rPr lang="ja-JP" altLang="en-US" sz="4000" b="1" dirty="0" smtClean="0">
                <a:solidFill>
                  <a:srgbClr val="FF0000"/>
                </a:solidFill>
                <a:latin typeface="+mn-ea"/>
              </a:rPr>
              <a:t>エキスパートの行動</a:t>
            </a:r>
            <a:r>
              <a:rPr lang="en-US" altLang="ja-JP" sz="4000" b="1" dirty="0" smtClean="0">
                <a:solidFill>
                  <a:srgbClr val="FF0000"/>
                </a:solidFill>
                <a:latin typeface="+mn-ea"/>
              </a:rPr>
              <a:t>)</a:t>
            </a:r>
            <a:r>
              <a:rPr lang="ja-JP" altLang="en-US" sz="4000" b="1" dirty="0" smtClean="0">
                <a:solidFill>
                  <a:srgbClr val="FF0000"/>
                </a:solidFill>
                <a:latin typeface="+mn-ea"/>
              </a:rPr>
              <a:t>をもとに報酬を学習</a:t>
            </a:r>
            <a:endParaRPr lang="ja-JP" altLang="en-US" sz="4000" b="1" dirty="0">
              <a:solidFill>
                <a:srgbClr val="FF0000"/>
              </a:solidFill>
              <a:latin typeface="+mn-ea"/>
            </a:endParaRPr>
          </a:p>
        </p:txBody>
      </p:sp>
    </p:spTree>
    <p:extLst>
      <p:ext uri="{BB962C8B-B14F-4D97-AF65-F5344CB8AC3E}">
        <p14:creationId xmlns:p14="http://schemas.microsoft.com/office/powerpoint/2010/main" val="828711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逆強化学習の種類</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en-US" altLang="ja-JP" sz="3200" b="1" dirty="0" smtClean="0"/>
              <a:t>Russell</a:t>
            </a:r>
            <a:r>
              <a:rPr lang="ja-JP" altLang="en-US" sz="3200" b="1" dirty="0" smtClean="0"/>
              <a:t>の逆強化学習法</a:t>
            </a:r>
            <a:endParaRPr lang="en-US" altLang="ja-JP" sz="3200" b="1" dirty="0" smtClean="0"/>
          </a:p>
          <a:p>
            <a:pPr marL="0" indent="0">
              <a:buNone/>
            </a:pPr>
            <a:r>
              <a:rPr lang="ja-JP" altLang="en-US" sz="3200" b="1" dirty="0" smtClean="0"/>
              <a:t>最適な行動系列と環境モデルが</a:t>
            </a:r>
            <a:r>
              <a:rPr lang="en-US" altLang="ja-JP" sz="3200" b="1" dirty="0" smtClean="0"/>
              <a:t>given</a:t>
            </a:r>
            <a:endParaRPr lang="en-US" altLang="ja-JP" sz="3200" b="1" dirty="0"/>
          </a:p>
          <a:p>
            <a:endParaRPr lang="en-US" altLang="ja-JP" sz="3200" b="1" dirty="0" smtClean="0"/>
          </a:p>
          <a:p>
            <a:r>
              <a:rPr lang="en-US" altLang="ja-JP" sz="3200" b="1" dirty="0" smtClean="0"/>
              <a:t>Ng</a:t>
            </a:r>
            <a:r>
              <a:rPr lang="ja-JP" altLang="en-US" sz="3200" b="1" dirty="0" smtClean="0"/>
              <a:t>の逆強化学習法</a:t>
            </a:r>
            <a:endParaRPr lang="en-US" altLang="ja-JP" sz="3200" b="1" dirty="0" smtClean="0"/>
          </a:p>
          <a:p>
            <a:pPr marL="0" indent="0">
              <a:buNone/>
            </a:pPr>
            <a:r>
              <a:rPr lang="ja-JP" altLang="en-US" sz="3200" b="1" dirty="0" smtClean="0"/>
              <a:t>有限状態空間→線形計画法  無限状態空間→モンテカルロ法</a:t>
            </a:r>
            <a:endParaRPr lang="en-US" altLang="ja-JP" sz="3200" b="1" dirty="0" smtClean="0"/>
          </a:p>
          <a:p>
            <a:pPr marL="0" indent="0">
              <a:buNone/>
            </a:pPr>
            <a:endParaRPr lang="en-US" altLang="ja-JP" sz="3200" b="1" dirty="0"/>
          </a:p>
          <a:p>
            <a:r>
              <a:rPr lang="en-US" altLang="ja-JP" sz="3200" b="1" dirty="0" err="1" smtClean="0"/>
              <a:t>Abbeel</a:t>
            </a:r>
            <a:r>
              <a:rPr lang="ja-JP" altLang="en-US" sz="3200" b="1" dirty="0" smtClean="0"/>
              <a:t>の逆強化学習法 </a:t>
            </a:r>
            <a:r>
              <a:rPr lang="en-US" altLang="ja-JP" sz="3200" b="1" dirty="0" smtClean="0"/>
              <a:t>: projection</a:t>
            </a:r>
            <a:r>
              <a:rPr lang="ja-JP" altLang="en-US" sz="3200" b="1" dirty="0" smtClean="0"/>
              <a:t>法</a:t>
            </a:r>
            <a:endParaRPr lang="en-US" altLang="ja-JP" sz="3200" b="1" dirty="0" smtClean="0"/>
          </a:p>
          <a:p>
            <a:pPr marL="0" indent="0">
              <a:buNone/>
            </a:pPr>
            <a:r>
              <a:rPr lang="ja-JP" altLang="en-US" sz="3200" b="1" dirty="0" smtClean="0"/>
              <a:t>報酬関数の推定過程で最適方策を獲得</a:t>
            </a:r>
            <a:r>
              <a:rPr lang="en-US" altLang="ja-JP" sz="3200" b="1" dirty="0" smtClean="0"/>
              <a:t>(</a:t>
            </a:r>
            <a:r>
              <a:rPr lang="ja-JP" altLang="en-US" sz="3200" b="1" dirty="0" smtClean="0"/>
              <a:t>見習い学習</a:t>
            </a:r>
            <a:r>
              <a:rPr lang="en-US" altLang="ja-JP" sz="3200" b="1" dirty="0" smtClean="0"/>
              <a:t>)</a:t>
            </a:r>
          </a:p>
        </p:txBody>
      </p:sp>
    </p:spTree>
    <p:extLst>
      <p:ext uri="{BB962C8B-B14F-4D97-AF65-F5344CB8AC3E}">
        <p14:creationId xmlns:p14="http://schemas.microsoft.com/office/powerpoint/2010/main" val="975070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1698171"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2.3.2 Ng</a:t>
            </a:r>
            <a:r>
              <a:rPr lang="ja-JP" altLang="en-US" sz="4000" b="1" dirty="0" smtClean="0">
                <a:latin typeface="小塚ゴシック Pro B" panose="020B0800000000000000" pitchFamily="34" charset="-128"/>
                <a:ea typeface="小塚ゴシック Pro B" panose="020B0800000000000000" pitchFamily="34" charset="-128"/>
              </a:rPr>
              <a:t>の逆強化学習法 </a:t>
            </a:r>
            <a:r>
              <a:rPr lang="en-US" altLang="ja-JP" sz="4000" b="1" dirty="0" smtClean="0">
                <a:latin typeface="小塚ゴシック Pro B" panose="020B0800000000000000" pitchFamily="34" charset="-128"/>
                <a:ea typeface="小塚ゴシック Pro B" panose="020B0800000000000000" pitchFamily="34" charset="-128"/>
              </a:rPr>
              <a:t/>
            </a:r>
            <a:br>
              <a:rPr lang="en-US" altLang="ja-JP" sz="4000" b="1" dirty="0" smtClean="0">
                <a:latin typeface="小塚ゴシック Pro B" panose="020B0800000000000000" pitchFamily="34" charset="-128"/>
                <a:ea typeface="小塚ゴシック Pro B" panose="020B0800000000000000" pitchFamily="34" charset="-128"/>
              </a:rPr>
            </a:b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正方形/長方形 2"/>
          <p:cNvSpPr/>
          <p:nvPr/>
        </p:nvSpPr>
        <p:spPr>
          <a:xfrm>
            <a:off x="2877641" y="3244334"/>
            <a:ext cx="7616188" cy="707886"/>
          </a:xfrm>
          <a:prstGeom prst="rect">
            <a:avLst/>
          </a:prstGeom>
        </p:spPr>
        <p:txBody>
          <a:bodyPr wrap="none">
            <a:spAutoFit/>
          </a:bodyPr>
          <a:lstStyle/>
          <a:p>
            <a:r>
              <a:rPr lang="en-US" altLang="ja-JP" sz="4000" b="1" dirty="0">
                <a:latin typeface="小塚ゴシック Pro B" panose="020B0800000000000000" pitchFamily="34" charset="-128"/>
                <a:ea typeface="小塚ゴシック Pro B" panose="020B0800000000000000" pitchFamily="34" charset="-128"/>
              </a:rPr>
              <a:t>: </a:t>
            </a:r>
            <a:r>
              <a:rPr lang="ja-JP" altLang="en-US" sz="4000" b="1" dirty="0">
                <a:latin typeface="小塚ゴシック Pro B" panose="020B0800000000000000" pitchFamily="34" charset="-128"/>
                <a:ea typeface="小塚ゴシック Pro B" panose="020B0800000000000000" pitchFamily="34" charset="-128"/>
              </a:rPr>
              <a:t>有限状態空間を対象とする場合</a:t>
            </a:r>
            <a:endParaRPr lang="ja-JP" altLang="en-US" sz="4000" dirty="0"/>
          </a:p>
        </p:txBody>
      </p:sp>
    </p:spTree>
    <p:extLst>
      <p:ext uri="{BB962C8B-B14F-4D97-AF65-F5344CB8AC3E}">
        <p14:creationId xmlns:p14="http://schemas.microsoft.com/office/powerpoint/2010/main" val="28432681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2.3.2 Ng</a:t>
            </a:r>
            <a:r>
              <a:rPr kumimoji="1" lang="ja-JP" altLang="en-US" sz="3600" b="1" dirty="0" smtClean="0">
                <a:latin typeface="小塚ゴシック Pro B" panose="020B0800000000000000" pitchFamily="34" charset="-128"/>
                <a:ea typeface="小塚ゴシック Pro B" panose="020B0800000000000000" pitchFamily="34" charset="-128"/>
              </a:rPr>
              <a:t>の逆強化学習</a:t>
            </a:r>
            <a:r>
              <a:rPr kumimoji="1" lang="en-US" altLang="ja-JP" sz="3600" b="1" dirty="0" smtClean="0">
                <a:latin typeface="小塚ゴシック Pro B" panose="020B0800000000000000" pitchFamily="34" charset="-128"/>
                <a:ea typeface="小塚ゴシック Pro B" panose="020B0800000000000000" pitchFamily="34" charset="-128"/>
              </a:rPr>
              <a:t>(</a:t>
            </a:r>
            <a:r>
              <a:rPr kumimoji="1" lang="ja-JP" altLang="en-US" sz="3600" b="1" dirty="0" smtClean="0">
                <a:latin typeface="小塚ゴシック Pro B" panose="020B0800000000000000" pitchFamily="34" charset="-128"/>
                <a:ea typeface="小塚ゴシック Pro B" panose="020B0800000000000000" pitchFamily="34" charset="-128"/>
              </a:rPr>
              <a:t>有限状態空間</a:t>
            </a:r>
            <a:r>
              <a:rPr kumimoji="1" lang="en-US" altLang="ja-JP" sz="3600" b="1" dirty="0" smtClean="0">
                <a:latin typeface="小塚ゴシック Pro B" panose="020B0800000000000000" pitchFamily="34" charset="-128"/>
                <a:ea typeface="小塚ゴシック Pro B" panose="020B0800000000000000" pitchFamily="34" charset="-128"/>
              </a:rPr>
              <a:t>)</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ja-JP" altLang="en-US" sz="3200" b="1" dirty="0" smtClean="0"/>
                  <a:t>先ほども言った通り</a:t>
                </a:r>
                <a:r>
                  <a:rPr lang="en-US" altLang="ja-JP" sz="3200" b="1" dirty="0" smtClean="0"/>
                  <a:t>…</a:t>
                </a:r>
                <a:r>
                  <a:rPr lang="ja-JP" altLang="en-US" sz="3200" b="1" dirty="0" smtClean="0"/>
                  <a:t>有限</a:t>
                </a:r>
                <a:r>
                  <a:rPr lang="ja-JP" altLang="en-US" sz="3200" b="1" dirty="0"/>
                  <a:t>状態空間→線形計</a:t>
                </a:r>
                <a:r>
                  <a:rPr lang="ja-JP" altLang="en-US" sz="3200" b="1" dirty="0" smtClean="0"/>
                  <a:t>画法で解く！</a:t>
                </a:r>
                <a:endParaRPr lang="en-US" altLang="ja-JP" sz="3200" b="1" dirty="0" smtClean="0"/>
              </a:p>
              <a:p>
                <a:pPr marL="0" indent="0">
                  <a:buNone/>
                </a:pPr>
                <a:endParaRPr lang="en-US" altLang="ja-JP" sz="3200" b="1" dirty="0"/>
              </a:p>
              <a:p>
                <a:pPr marL="0" indent="0">
                  <a:buNone/>
                </a:pPr>
                <a:r>
                  <a:rPr lang="ja-JP" altLang="en-US" sz="3200" b="1" dirty="0" smtClean="0"/>
                  <a:t>各状態</a:t>
                </a:r>
                <a14:m>
                  <m:oMath xmlns:m="http://schemas.openxmlformats.org/officeDocument/2006/math">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𝒔</m:t>
                        </m:r>
                      </m:e>
                      <m:sub>
                        <m:r>
                          <a:rPr lang="en-US" altLang="ja-JP" sz="3200" b="1" i="1" smtClean="0">
                            <a:latin typeface="Cambria Math" panose="02040503050406030204" pitchFamily="18" charset="0"/>
                          </a:rPr>
                          <m:t>𝒊</m:t>
                        </m:r>
                      </m:sub>
                    </m:sSub>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𝒊</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𝟏</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𝑴</m:t>
                    </m:r>
                    <m:r>
                      <a:rPr lang="en-US" altLang="ja-JP" sz="3200" b="1" i="1" smtClean="0">
                        <a:latin typeface="Cambria Math" panose="02040503050406030204" pitchFamily="18" charset="0"/>
                      </a:rPr>
                      <m:t>)</m:t>
                    </m:r>
                  </m:oMath>
                </a14:m>
                <a:r>
                  <a:rPr lang="ja-JP" altLang="en-US" sz="3200" b="1" dirty="0" smtClean="0"/>
                  <a:t>における最適行動</a:t>
                </a:r>
                <a14:m>
                  <m:oMath xmlns:m="http://schemas.openxmlformats.org/officeDocument/2006/math">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oMath>
                </a14:m>
                <a:r>
                  <a:rPr lang="ja-JP" altLang="en-US" sz="3200" b="1" dirty="0" smtClean="0"/>
                  <a:t>が</a:t>
                </a:r>
                <a:r>
                  <a:rPr lang="en-US" altLang="ja-JP" sz="3200" b="1" dirty="0" smtClean="0"/>
                  <a:t>given</a:t>
                </a:r>
              </a:p>
              <a:p>
                <a:pPr marL="0" indent="0">
                  <a:buNone/>
                </a:pPr>
                <a:r>
                  <a:rPr lang="ja-JP" altLang="en-US" sz="3200" b="1" dirty="0" smtClean="0"/>
                  <a:t>行列</a:t>
                </a:r>
                <a14:m>
                  <m:oMath xmlns:m="http://schemas.openxmlformats.org/officeDocument/2006/math">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𝒂</m:t>
                        </m:r>
                      </m:sub>
                    </m:sSub>
                  </m:oMath>
                </a14:m>
                <a:r>
                  <a:rPr lang="ja-JP" altLang="en-US" sz="3200" b="1" dirty="0" smtClean="0"/>
                  <a:t>は行動</a:t>
                </a:r>
                <a14:m>
                  <m:oMath xmlns:m="http://schemas.openxmlformats.org/officeDocument/2006/math">
                    <m:r>
                      <a:rPr lang="en-US" altLang="ja-JP" sz="3200" b="1" i="1" smtClean="0">
                        <a:latin typeface="Cambria Math" panose="02040503050406030204" pitchFamily="18" charset="0"/>
                      </a:rPr>
                      <m:t>𝒂</m:t>
                    </m:r>
                  </m:oMath>
                </a14:m>
                <a:r>
                  <a:rPr lang="ja-JP" altLang="en-US" sz="3200" b="1" dirty="0" smtClean="0"/>
                  <a:t>の状態遷移確率で</a:t>
                </a:r>
                <a:r>
                  <a:rPr lang="en-US" altLang="ja-JP" sz="3200" b="1" dirty="0" smtClean="0"/>
                  <a:t>, </a:t>
                </a:r>
                <a14:m>
                  <m:oMath xmlns:m="http://schemas.openxmlformats.org/officeDocument/2006/math">
                    <m:r>
                      <a:rPr lang="en-US" altLang="ja-JP" sz="3200" b="1" i="1" smtClean="0">
                        <a:latin typeface="Cambria Math" panose="02040503050406030204" pitchFamily="18" charset="0"/>
                      </a:rPr>
                      <m:t>𝑴</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𝑴</m:t>
                    </m:r>
                  </m:oMath>
                </a14:m>
                <a:r>
                  <a:rPr lang="ja-JP" altLang="en-US" sz="3200" b="1" dirty="0" smtClean="0"/>
                  <a:t>行列</a:t>
                </a:r>
                <a:endParaRPr lang="en-US" altLang="ja-JP" sz="3200" b="1" dirty="0" smtClean="0"/>
              </a:p>
              <a:p>
                <a:pPr marL="0" indent="0">
                  <a:buNone/>
                </a:pPr>
                <a:r>
                  <a:rPr lang="en-US" altLang="ja-JP" sz="3200" b="1" dirty="0" smtClean="0"/>
                  <a:t>	</a:t>
                </a:r>
                <a14:m>
                  <m:oMath xmlns:m="http://schemas.openxmlformats.org/officeDocument/2006/math">
                    <m:sSubSup>
                      <m:sSubSupPr>
                        <m:ctrlPr>
                          <a:rPr lang="en-US" altLang="ja-JP" sz="3200" b="1" i="1" smtClean="0">
                            <a:latin typeface="Cambria Math" panose="02040503050406030204" pitchFamily="18" charset="0"/>
                          </a:rPr>
                        </m:ctrlPr>
                      </m:sSubSup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𝒊</m:t>
                        </m:r>
                        <m:sSup>
                          <m:sSupPr>
                            <m:ctrlPr>
                              <a:rPr lang="en-US" altLang="ja-JP" sz="3200" b="1" i="1" smtClean="0">
                                <a:latin typeface="Cambria Math" panose="02040503050406030204" pitchFamily="18" charset="0"/>
                              </a:rPr>
                            </m:ctrlPr>
                          </m:sSupPr>
                          <m:e>
                            <m:r>
                              <a:rPr lang="en-US" altLang="ja-JP" sz="3200" b="1" i="1" smtClean="0">
                                <a:latin typeface="Cambria Math" panose="02040503050406030204" pitchFamily="18" charset="0"/>
                              </a:rPr>
                              <m:t>𝒊</m:t>
                            </m:r>
                          </m:e>
                          <m:sup>
                            <m:r>
                              <a:rPr lang="en-US" altLang="ja-JP" sz="3200" b="1" i="1" smtClean="0">
                                <a:latin typeface="Cambria Math" panose="02040503050406030204" pitchFamily="18" charset="0"/>
                              </a:rPr>
                              <m:t>′</m:t>
                            </m:r>
                          </m:sup>
                        </m:sSup>
                      </m:sub>
                      <m:sup>
                        <m:r>
                          <a:rPr lang="en-US" altLang="ja-JP" sz="3200" b="1" i="1" smtClean="0">
                            <a:latin typeface="Cambria Math" panose="02040503050406030204" pitchFamily="18" charset="0"/>
                          </a:rPr>
                          <m:t>𝒂</m:t>
                        </m:r>
                      </m:sup>
                    </m:sSubSup>
                  </m:oMath>
                </a14:m>
                <a:r>
                  <a:rPr lang="en-US" altLang="ja-JP" sz="3200" b="1" dirty="0" smtClean="0"/>
                  <a:t>    : </a:t>
                </a:r>
                <a:r>
                  <a:rPr lang="ja-JP" altLang="en-US" sz="3200" b="1" dirty="0" smtClean="0"/>
                  <a:t>状態</a:t>
                </a:r>
                <a14:m>
                  <m:oMath xmlns:m="http://schemas.openxmlformats.org/officeDocument/2006/math">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𝒔</m:t>
                        </m:r>
                      </m:e>
                      <m:sub>
                        <m:r>
                          <a:rPr lang="en-US" altLang="ja-JP" sz="3200" b="1" i="1">
                            <a:latin typeface="Cambria Math" panose="02040503050406030204" pitchFamily="18" charset="0"/>
                          </a:rPr>
                          <m:t>𝒊</m:t>
                        </m:r>
                      </m:sub>
                    </m:sSub>
                  </m:oMath>
                </a14:m>
                <a:r>
                  <a:rPr lang="ja-JP" altLang="en-US" sz="3200" b="1" dirty="0" smtClean="0"/>
                  <a:t>から行動</a:t>
                </a:r>
                <a14:m>
                  <m:oMath xmlns:m="http://schemas.openxmlformats.org/officeDocument/2006/math">
                    <m:r>
                      <a:rPr lang="en-US" altLang="ja-JP" sz="3200" b="1" i="1" smtClean="0">
                        <a:latin typeface="Cambria Math" panose="02040503050406030204" pitchFamily="18" charset="0"/>
                      </a:rPr>
                      <m:t>𝒂</m:t>
                    </m:r>
                  </m:oMath>
                </a14:m>
                <a:r>
                  <a:rPr lang="ja-JP" altLang="en-US" sz="3200" b="1" dirty="0" smtClean="0"/>
                  <a:t>で状態</a:t>
                </a:r>
                <a14:m>
                  <m:oMath xmlns:m="http://schemas.openxmlformats.org/officeDocument/2006/math">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𝒔</m:t>
                        </m:r>
                      </m:e>
                      <m:sub>
                        <m:sSup>
                          <m:sSupPr>
                            <m:ctrlPr>
                              <a:rPr lang="en-US" altLang="ja-JP" sz="3200" b="1" i="1" smtClean="0">
                                <a:latin typeface="Cambria Math" panose="02040503050406030204" pitchFamily="18" charset="0"/>
                              </a:rPr>
                            </m:ctrlPr>
                          </m:sSupPr>
                          <m:e>
                            <m:r>
                              <a:rPr lang="en-US" altLang="ja-JP" sz="3200" b="1" i="1">
                                <a:latin typeface="Cambria Math" panose="02040503050406030204" pitchFamily="18" charset="0"/>
                              </a:rPr>
                              <m:t>𝒊</m:t>
                            </m:r>
                          </m:e>
                          <m:sup>
                            <m:r>
                              <a:rPr lang="en-US" altLang="ja-JP" sz="3200" b="1" i="1" smtClean="0">
                                <a:latin typeface="Cambria Math" panose="02040503050406030204" pitchFamily="18" charset="0"/>
                              </a:rPr>
                              <m:t>′</m:t>
                            </m:r>
                          </m:sup>
                        </m:sSup>
                      </m:sub>
                    </m:sSub>
                  </m:oMath>
                </a14:m>
                <a:r>
                  <a:rPr lang="ja-JP" altLang="en-US" sz="3200" b="1" dirty="0" smtClean="0"/>
                  <a:t>に遷移する確率</a:t>
                </a:r>
                <a:endParaRPr lang="en-US" altLang="ja-JP" sz="3200" b="1" dirty="0" smtClean="0"/>
              </a:p>
              <a:p>
                <a:pPr marL="0" indent="0">
                  <a:buNone/>
                </a:pPr>
                <a:r>
                  <a:rPr lang="en-US" altLang="ja-JP" sz="3200" b="1" dirty="0"/>
                  <a:t>	</a:t>
                </a:r>
                <a14:m>
                  <m:oMath xmlns:m="http://schemas.openxmlformats.org/officeDocument/2006/math">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𝒂</m:t>
                        </m:r>
                      </m:sub>
                    </m:sSub>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𝒊</m:t>
                    </m:r>
                    <m:r>
                      <a:rPr lang="en-US" altLang="ja-JP" sz="3200" b="1" i="1" smtClean="0">
                        <a:latin typeface="Cambria Math" panose="02040503050406030204" pitchFamily="18" charset="0"/>
                      </a:rPr>
                      <m:t>)</m:t>
                    </m:r>
                  </m:oMath>
                </a14:m>
                <a:r>
                  <a:rPr lang="en-US" altLang="ja-JP" sz="3200" b="1" dirty="0" smtClean="0"/>
                  <a:t> </a:t>
                </a:r>
                <a:r>
                  <a:rPr lang="en-US" altLang="ja-JP" sz="3200" b="1" dirty="0"/>
                  <a:t>: </a:t>
                </a:r>
                <a14:m>
                  <m:oMath xmlns:m="http://schemas.openxmlformats.org/officeDocument/2006/math">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r>
                          <a:rPr lang="en-US" altLang="ja-JP" sz="3200" b="1" i="1">
                            <a:latin typeface="Cambria Math" panose="02040503050406030204" pitchFamily="18" charset="0"/>
                          </a:rPr>
                          <m:t>𝒂</m:t>
                        </m:r>
                      </m:sub>
                    </m:sSub>
                  </m:oMath>
                </a14:m>
                <a:r>
                  <a:rPr lang="ja-JP" altLang="en-US" sz="3200" b="1" dirty="0" smtClean="0"/>
                  <a:t>の</a:t>
                </a:r>
                <a14:m>
                  <m:oMath xmlns:m="http://schemas.openxmlformats.org/officeDocument/2006/math">
                    <m:r>
                      <a:rPr lang="en-US" altLang="ja-JP" sz="3200" b="1" i="1" smtClean="0">
                        <a:latin typeface="Cambria Math" panose="02040503050406030204" pitchFamily="18" charset="0"/>
                      </a:rPr>
                      <m:t>𝒊</m:t>
                    </m:r>
                  </m:oMath>
                </a14:m>
                <a:r>
                  <a:rPr lang="ja-JP" altLang="en-US" sz="3200" b="1" dirty="0" smtClean="0"/>
                  <a:t>行目のベクトル</a:t>
                </a:r>
                <a:endParaRPr lang="en-US" altLang="ja-JP" sz="3200" b="1" dirty="0" smtClean="0"/>
              </a:p>
              <a:p>
                <a:pPr marL="0" indent="0">
                  <a:buNone/>
                </a:pPr>
                <a14:m>
                  <m:oMath xmlns:m="http://schemas.openxmlformats.org/officeDocument/2006/math">
                    <m:r>
                      <a:rPr lang="en-US" altLang="ja-JP" sz="3200" b="1" i="1" smtClean="0">
                        <a:latin typeface="Cambria Math" panose="02040503050406030204" pitchFamily="18" charset="0"/>
                      </a:rPr>
                      <m:t>𝝀</m:t>
                    </m:r>
                  </m:oMath>
                </a14:m>
                <a:r>
                  <a:rPr lang="en-US" altLang="ja-JP" sz="3200" b="1" dirty="0" smtClean="0"/>
                  <a:t> : </a:t>
                </a:r>
                <a:r>
                  <a:rPr lang="ja-JP" altLang="en-US" sz="3200" b="1" dirty="0" smtClean="0"/>
                  <a:t>ペナルティ係数</a:t>
                </a:r>
                <a:endParaRPr lang="en-US" altLang="ja-JP" sz="3200" b="1" dirty="0" smtClean="0"/>
              </a:p>
              <a:p>
                <a:pPr marL="0" indent="0">
                  <a:buNone/>
                </a:pPr>
                <a:endParaRPr lang="en-US" altLang="ja-JP" sz="3200" b="1" dirty="0" smtClean="0"/>
              </a:p>
              <a:p>
                <a:pPr marL="0" indent="0">
                  <a:buNone/>
                </a:pPr>
                <a:r>
                  <a:rPr lang="ja-JP" altLang="en-US" sz="3200" b="1" dirty="0" smtClean="0"/>
                  <a:t>以上が</a:t>
                </a:r>
                <a:r>
                  <a:rPr lang="en-US" altLang="ja-JP" sz="3200" b="1" dirty="0" smtClean="0"/>
                  <a:t>given</a:t>
                </a:r>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rotWithShape="0">
                <a:blip r:embed="rId2"/>
                <a:stretch>
                  <a:fillRect l="-1428" t="-2361" b="-259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8859381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2.3.2 Ng</a:t>
            </a:r>
            <a:r>
              <a:rPr kumimoji="1" lang="ja-JP" altLang="en-US" sz="3600" b="1" dirty="0" smtClean="0">
                <a:latin typeface="小塚ゴシック Pro B" panose="020B0800000000000000" pitchFamily="34" charset="-128"/>
                <a:ea typeface="小塚ゴシック Pro B" panose="020B0800000000000000" pitchFamily="34" charset="-128"/>
              </a:rPr>
              <a:t>の逆強化学習</a:t>
            </a:r>
            <a:r>
              <a:rPr kumimoji="1" lang="en-US" altLang="ja-JP" sz="3600" b="1" dirty="0" smtClean="0">
                <a:latin typeface="小塚ゴシック Pro B" panose="020B0800000000000000" pitchFamily="34" charset="-128"/>
                <a:ea typeface="小塚ゴシック Pro B" panose="020B0800000000000000" pitchFamily="34" charset="-128"/>
              </a:rPr>
              <a:t>(</a:t>
            </a:r>
            <a:r>
              <a:rPr kumimoji="1" lang="ja-JP" altLang="en-US" sz="3600" b="1" dirty="0" smtClean="0">
                <a:latin typeface="小塚ゴシック Pro B" panose="020B0800000000000000" pitchFamily="34" charset="-128"/>
                <a:ea typeface="小塚ゴシック Pro B" panose="020B0800000000000000" pitchFamily="34" charset="-128"/>
              </a:rPr>
              <a:t>有限状態空間</a:t>
            </a:r>
            <a:r>
              <a:rPr kumimoji="1" lang="en-US" altLang="ja-JP" sz="3600" b="1" dirty="0" smtClean="0">
                <a:latin typeface="小塚ゴシック Pro B" panose="020B0800000000000000" pitchFamily="34" charset="-128"/>
                <a:ea typeface="小塚ゴシック Pro B" panose="020B0800000000000000" pitchFamily="34" charset="-128"/>
              </a:rPr>
              <a:t>)</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914400" y="1169773"/>
                <a:ext cx="11277600" cy="5165124"/>
              </a:xfrm>
            </p:spPr>
            <p:txBody>
              <a:bodyPr>
                <a:normAutofit/>
              </a:bodyPr>
              <a:lstStyle/>
              <a:p>
                <a:pPr marL="0" indent="0">
                  <a:buNone/>
                </a:pPr>
                <a:r>
                  <a:rPr lang="en-US" altLang="ja-JP" sz="3200" b="1" u="sng" dirty="0" smtClean="0"/>
                  <a:t>LP</a:t>
                </a:r>
                <a:r>
                  <a:rPr lang="ja-JP" altLang="en-US" sz="3200" b="1" u="sng" dirty="0" smtClean="0"/>
                  <a:t>問題の定式化</a:t>
                </a:r>
                <a:endParaRPr lang="en-US" altLang="ja-JP" sz="3200" b="1" u="sng" dirty="0" smtClean="0"/>
              </a:p>
              <a:p>
                <a:pPr marL="0" indent="0">
                  <a:buNone/>
                </a:pPr>
                <a:endParaRPr lang="en-US" altLang="ja-JP" b="1" i="1" dirty="0" smtClean="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ja-JP" b="1" i="1" smtClean="0">
                          <a:latin typeface="Cambria Math" panose="02040503050406030204" pitchFamily="18" charset="0"/>
                        </a:rPr>
                        <m:t>𝒎𝒂𝒙𝒊𝒎𝒊𝒛𝒆</m:t>
                      </m:r>
                      <m:r>
                        <a:rPr lang="en-US" altLang="ja-JP" b="1" i="1" smtClean="0">
                          <a:latin typeface="Cambria Math" panose="02040503050406030204" pitchFamily="18" charset="0"/>
                        </a:rPr>
                        <m:t> : </m:t>
                      </m:r>
                      <m:nary>
                        <m:naryPr>
                          <m:chr m:val="∑"/>
                          <m:ctrlPr>
                            <a:rPr lang="en-US" altLang="ja-JP" b="1" i="1" smtClean="0">
                              <a:latin typeface="Cambria Math" panose="02040503050406030204" pitchFamily="18" charset="0"/>
                            </a:rPr>
                          </m:ctrlPr>
                        </m:naryPr>
                        <m:sub>
                          <m:r>
                            <m:rPr>
                              <m:brk m:alnAt="23"/>
                            </m:rPr>
                            <a:rPr lang="en-US" altLang="ja-JP" b="1" i="1" smtClean="0">
                              <a:latin typeface="Cambria Math" panose="02040503050406030204" pitchFamily="18" charset="0"/>
                            </a:rPr>
                            <m:t>𝒊</m:t>
                          </m:r>
                          <m:r>
                            <a:rPr lang="en-US" altLang="ja-JP" b="1" i="1" smtClean="0">
                              <a:latin typeface="Cambria Math" panose="02040503050406030204" pitchFamily="18" charset="0"/>
                            </a:rPr>
                            <m:t>=</m:t>
                          </m:r>
                          <m:r>
                            <a:rPr lang="en-US" altLang="ja-JP" b="1" i="1" smtClean="0">
                              <a:latin typeface="Cambria Math" panose="02040503050406030204" pitchFamily="18" charset="0"/>
                            </a:rPr>
                            <m:t>𝟏</m:t>
                          </m:r>
                        </m:sub>
                        <m:sup>
                          <m:r>
                            <a:rPr lang="en-US" altLang="ja-JP" b="1" i="1" smtClean="0">
                              <a:latin typeface="Cambria Math" panose="02040503050406030204" pitchFamily="18" charset="0"/>
                            </a:rPr>
                            <m:t>𝑵</m:t>
                          </m:r>
                        </m:sup>
                        <m:e>
                          <m:func>
                            <m:funcPr>
                              <m:ctrlPr>
                                <a:rPr lang="en-US" altLang="ja-JP" b="1" i="1" smtClean="0">
                                  <a:latin typeface="Cambria Math" panose="02040503050406030204" pitchFamily="18" charset="0"/>
                                </a:rPr>
                              </m:ctrlPr>
                            </m:funcPr>
                            <m:fName>
                              <m:limLow>
                                <m:limLowPr>
                                  <m:ctrlPr>
                                    <a:rPr lang="en-US" altLang="ja-JP" b="1" i="1" smtClean="0">
                                      <a:latin typeface="Cambria Math" panose="02040503050406030204" pitchFamily="18" charset="0"/>
                                    </a:rPr>
                                  </m:ctrlPr>
                                </m:limLowPr>
                                <m:e>
                                  <m:r>
                                    <m:rPr>
                                      <m:sty m:val="p"/>
                                    </m:rPr>
                                    <a:rPr lang="en-US" altLang="ja-JP" b="0" i="0" smtClean="0">
                                      <a:latin typeface="Cambria Math" panose="02040503050406030204" pitchFamily="18" charset="0"/>
                                    </a:rPr>
                                    <m:t>min</m:t>
                                  </m:r>
                                </m:e>
                                <m:lim>
                                  <m:r>
                                    <a:rPr lang="en-US" altLang="ja-JP" b="1" i="1" smtClean="0">
                                      <a:latin typeface="Cambria Math" panose="02040503050406030204" pitchFamily="18" charset="0"/>
                                    </a:rPr>
                                    <m:t>𝒂</m:t>
                                  </m:r>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𝟐</m:t>
                                      </m:r>
                                    </m:sub>
                                  </m:sSub>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𝒌</m:t>
                                      </m:r>
                                    </m:sub>
                                  </m:sSub>
                                </m:lim>
                              </m:limLow>
                            </m:fName>
                            <m:e>
                              <m:d>
                                <m:dPr>
                                  <m:begChr m:val="{"/>
                                  <m:endChr m:val="}"/>
                                  <m:ctrlPr>
                                    <a:rPr lang="en-US" altLang="ja-JP" b="1" i="1" smtClean="0">
                                      <a:latin typeface="Cambria Math" panose="02040503050406030204" pitchFamily="18" charset="0"/>
                                    </a:rPr>
                                  </m:ctrlPr>
                                </m:dPr>
                                <m:e>
                                  <m:d>
                                    <m:dPr>
                                      <m:ctrlPr>
                                        <a:rPr lang="en-US" altLang="ja-JP" b="1" i="1" smtClean="0">
                                          <a:latin typeface="Cambria Math" panose="02040503050406030204" pitchFamily="18" charset="0"/>
                                        </a:rPr>
                                      </m:ctrlPr>
                                    </m:dPr>
                                    <m:e>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𝟏</m:t>
                                              </m:r>
                                            </m:sub>
                                          </m:sSub>
                                        </m:sub>
                                      </m:sSub>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𝒊</m:t>
                                          </m:r>
                                        </m:e>
                                      </m:d>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r>
                                            <a:rPr lang="en-US" altLang="ja-JP" b="1" i="1" smtClean="0">
                                              <a:latin typeface="Cambria Math" panose="02040503050406030204" pitchFamily="18" charset="0"/>
                                            </a:rPr>
                                            <m:t>𝒂</m:t>
                                          </m:r>
                                        </m:sub>
                                      </m:sSub>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𝒊</m:t>
                                          </m:r>
                                        </m:e>
                                      </m:d>
                                    </m:e>
                                  </m:d>
                                  <m:sSup>
                                    <m:sSupPr>
                                      <m:ctrlPr>
                                        <a:rPr lang="en-US" altLang="ja-JP" b="1" i="1" smtClean="0">
                                          <a:latin typeface="Cambria Math" panose="02040503050406030204" pitchFamily="18" charset="0"/>
                                        </a:rPr>
                                      </m:ctrlPr>
                                    </m:sSupPr>
                                    <m:e>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𝑰</m:t>
                                          </m:r>
                                          <m:r>
                                            <a:rPr lang="en-US" altLang="ja-JP" b="1" i="1" smtClean="0">
                                              <a:latin typeface="Cambria Math" panose="02040503050406030204" pitchFamily="18" charset="0"/>
                                            </a:rPr>
                                            <m:t>−</m:t>
                                          </m:r>
                                          <m:r>
                                            <a:rPr lang="en-US" altLang="ja-JP" b="1" i="1" smtClean="0">
                                              <a:latin typeface="Cambria Math" panose="02040503050406030204" pitchFamily="18" charset="0"/>
                                            </a:rPr>
                                            <m:t>𝜸</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𝟏</m:t>
                                                  </m:r>
                                                </m:sub>
                                              </m:sSub>
                                            </m:sub>
                                          </m:sSub>
                                        </m:e>
                                      </m:d>
                                    </m:e>
                                    <m:sup>
                                      <m:r>
                                        <a:rPr lang="en-US" altLang="ja-JP" b="1" i="1" smtClean="0">
                                          <a:latin typeface="Cambria Math" panose="02040503050406030204" pitchFamily="18" charset="0"/>
                                        </a:rPr>
                                        <m:t>−</m:t>
                                      </m:r>
                                      <m:r>
                                        <a:rPr lang="en-US" altLang="ja-JP" b="1" i="1" smtClean="0">
                                          <a:latin typeface="Cambria Math" panose="02040503050406030204" pitchFamily="18" charset="0"/>
                                        </a:rPr>
                                        <m:t>𝟏</m:t>
                                      </m:r>
                                    </m:sup>
                                  </m:sSup>
                                  <m:r>
                                    <a:rPr lang="en-US" altLang="ja-JP" b="1" i="1" smtClean="0">
                                      <a:latin typeface="Cambria Math" panose="02040503050406030204" pitchFamily="18" charset="0"/>
                                    </a:rPr>
                                    <m:t>𝑹</m:t>
                                  </m:r>
                                </m:e>
                              </m:d>
                              <m:r>
                                <a:rPr lang="en-US" altLang="ja-JP" b="1" i="1" smtClean="0">
                                  <a:latin typeface="Cambria Math" panose="02040503050406030204" pitchFamily="18" charset="0"/>
                                </a:rPr>
                                <m:t>−</m:t>
                              </m:r>
                              <m:r>
                                <a:rPr lang="en-US" altLang="ja-JP" b="1" i="1" smtClean="0">
                                  <a:latin typeface="Cambria Math" panose="02040503050406030204" pitchFamily="18" charset="0"/>
                                </a:rPr>
                                <m:t>𝝀</m:t>
                              </m:r>
                              <m:sSub>
                                <m:sSubPr>
                                  <m:ctrlPr>
                                    <a:rPr lang="en-US" altLang="ja-JP" b="1" i="1" smtClean="0">
                                      <a:latin typeface="Cambria Math" panose="02040503050406030204" pitchFamily="18" charset="0"/>
                                    </a:rPr>
                                  </m:ctrlPr>
                                </m:sSubPr>
                                <m:e>
                                  <m:d>
                                    <m:dPr>
                                      <m:begChr m:val="‖"/>
                                      <m:endChr m:val="‖"/>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𝑹</m:t>
                                      </m:r>
                                    </m:e>
                                  </m:d>
                                </m:e>
                                <m:sub>
                                  <m:r>
                                    <a:rPr lang="en-US" altLang="ja-JP" b="1" i="1" smtClean="0">
                                      <a:latin typeface="Cambria Math" panose="02040503050406030204" pitchFamily="18" charset="0"/>
                                    </a:rPr>
                                    <m:t>𝟏</m:t>
                                  </m:r>
                                </m:sub>
                              </m:sSub>
                            </m:e>
                          </m:func>
                        </m:e>
                      </m:nary>
                    </m:oMath>
                  </m:oMathPara>
                </a14:m>
                <a:endParaRPr lang="en-US" altLang="ja-JP" sz="3200" b="1" dirty="0" smtClean="0"/>
              </a:p>
              <a:p>
                <a:pPr marL="0" indent="0">
                  <a:buNone/>
                </a:pPr>
                <a14:m>
                  <m:oMathPara xmlns:m="http://schemas.openxmlformats.org/officeDocument/2006/math">
                    <m:oMathParaPr>
                      <m:jc m:val="centerGroup"/>
                    </m:oMathParaPr>
                    <m:oMath xmlns:m="http://schemas.openxmlformats.org/officeDocument/2006/math">
                      <m:r>
                        <a:rPr lang="en-US" altLang="ja-JP" sz="3200" b="1" i="1" smtClean="0">
                          <a:latin typeface="Cambria Math" panose="02040503050406030204" pitchFamily="18" charset="0"/>
                        </a:rPr>
                        <m:t>𝒔𝒖𝒃𝒋𝒆𝒄𝒕</m:t>
                      </m:r>
                      <m:r>
                        <a:rPr lang="en-US" altLang="ja-JP" sz="3200" b="1" i="1" smtClean="0">
                          <a:latin typeface="Cambria Math" panose="02040503050406030204" pitchFamily="18" charset="0"/>
                        </a:rPr>
                        <m:t> </m:t>
                      </m:r>
                      <m:r>
                        <a:rPr lang="en-US" altLang="ja-JP" sz="3200" b="1" i="1" smtClean="0">
                          <a:latin typeface="Cambria Math" panose="02040503050406030204" pitchFamily="18" charset="0"/>
                        </a:rPr>
                        <m:t>𝒕𝒐</m:t>
                      </m:r>
                      <m:r>
                        <a:rPr lang="en-US" altLang="ja-JP" sz="3200" b="1" i="1" smtClean="0">
                          <a:latin typeface="Cambria Math" panose="02040503050406030204" pitchFamily="18" charset="0"/>
                        </a:rPr>
                        <m:t> :</m:t>
                      </m:r>
                      <m:d>
                        <m:dPr>
                          <m:ctrlPr>
                            <a:rPr lang="en-US" altLang="ja-JP" sz="3200" b="1" i="1" smtClean="0">
                              <a:latin typeface="Cambria Math" panose="02040503050406030204" pitchFamily="18" charset="0"/>
                            </a:rPr>
                          </m:ctrlPr>
                        </m:dPr>
                        <m:e>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sub>
                          </m:sSub>
                          <m:r>
                            <a:rPr lang="en-US" altLang="ja-JP" sz="3200" b="1" i="1" smtClean="0">
                              <a:latin typeface="Cambria Math" panose="02040503050406030204" pitchFamily="18" charset="0"/>
                            </a:rPr>
                            <m:t>−</m:t>
                          </m:r>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𝒂</m:t>
                              </m:r>
                            </m:sub>
                          </m:sSub>
                        </m:e>
                      </m:d>
                      <m:sSup>
                        <m:sSupPr>
                          <m:ctrlPr>
                            <a:rPr lang="en-US" altLang="ja-JP" sz="3200" b="1" i="1" smtClean="0">
                              <a:latin typeface="Cambria Math" panose="02040503050406030204" pitchFamily="18" charset="0"/>
                            </a:rPr>
                          </m:ctrlPr>
                        </m:sSupPr>
                        <m:e>
                          <m:d>
                            <m:dPr>
                              <m:ctrlPr>
                                <a:rPr lang="en-US" altLang="ja-JP" sz="3200" b="1" i="1" smtClean="0">
                                  <a:latin typeface="Cambria Math" panose="02040503050406030204" pitchFamily="18" charset="0"/>
                                </a:rPr>
                              </m:ctrlPr>
                            </m:dPr>
                            <m:e>
                              <m:r>
                                <a:rPr lang="en-US" altLang="ja-JP" sz="3200" b="1" i="1" smtClean="0">
                                  <a:latin typeface="Cambria Math" panose="02040503050406030204" pitchFamily="18" charset="0"/>
                                </a:rPr>
                                <m:t>𝑰</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𝜸</m:t>
                              </m:r>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sub>
                              </m:sSub>
                            </m:e>
                          </m:d>
                        </m:e>
                        <m:sup>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𝟏</m:t>
                          </m:r>
                        </m:sup>
                      </m:sSup>
                      <m:r>
                        <a:rPr lang="en-US" altLang="ja-JP" sz="3200" b="1" i="1" smtClean="0">
                          <a:latin typeface="Cambria Math" panose="02040503050406030204" pitchFamily="18" charset="0"/>
                        </a:rPr>
                        <m:t>𝑹</m:t>
                      </m:r>
                      <m:r>
                        <a:rPr lang="ja-JP" altLang="en-US" sz="3200" b="1" i="1">
                          <a:latin typeface="Cambria Math" panose="02040503050406030204" pitchFamily="18" charset="0"/>
                        </a:rPr>
                        <m:t>≥</m:t>
                      </m:r>
                      <m:r>
                        <a:rPr lang="en-US" altLang="ja-JP" sz="3200" b="1" i="0" smtClean="0">
                          <a:latin typeface="Cambria Math" panose="02040503050406030204" pitchFamily="18" charset="0"/>
                        </a:rPr>
                        <m:t>𝟎</m:t>
                      </m:r>
                    </m:oMath>
                  </m:oMathPara>
                </a14:m>
                <a:endParaRPr lang="en-US" altLang="ja-JP" sz="3200" b="1" dirty="0" smtClean="0"/>
              </a:p>
              <a:p>
                <a:pPr marL="0" indent="0">
                  <a:buNone/>
                </a:pPr>
                <a:endParaRPr lang="en-US" altLang="ja-JP" sz="32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914400" y="1169773"/>
                <a:ext cx="11277600" cy="5165124"/>
              </a:xfrm>
              <a:blipFill>
                <a:blip r:embed="rId2"/>
                <a:stretch>
                  <a:fillRect l="-1351" t="-2361"/>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8619624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2.3.2 Ng</a:t>
            </a:r>
            <a:r>
              <a:rPr kumimoji="1" lang="ja-JP" altLang="en-US" sz="3600" b="1" dirty="0" smtClean="0">
                <a:latin typeface="小塚ゴシック Pro B" panose="020B0800000000000000" pitchFamily="34" charset="-128"/>
                <a:ea typeface="小塚ゴシック Pro B" panose="020B0800000000000000" pitchFamily="34" charset="-128"/>
              </a:rPr>
              <a:t>の逆強化学習</a:t>
            </a:r>
            <a:r>
              <a:rPr kumimoji="1" lang="en-US" altLang="ja-JP" sz="3600" b="1" dirty="0" smtClean="0">
                <a:latin typeface="小塚ゴシック Pro B" panose="020B0800000000000000" pitchFamily="34" charset="-128"/>
                <a:ea typeface="小塚ゴシック Pro B" panose="020B0800000000000000" pitchFamily="34" charset="-128"/>
              </a:rPr>
              <a:t>(</a:t>
            </a:r>
            <a:r>
              <a:rPr kumimoji="1" lang="ja-JP" altLang="en-US" sz="3600" b="1" dirty="0" smtClean="0">
                <a:latin typeface="小塚ゴシック Pro B" panose="020B0800000000000000" pitchFamily="34" charset="-128"/>
                <a:ea typeface="小塚ゴシック Pro B" panose="020B0800000000000000" pitchFamily="34" charset="-128"/>
              </a:rPr>
              <a:t>有限状態空間</a:t>
            </a:r>
            <a:r>
              <a:rPr kumimoji="1" lang="en-US" altLang="ja-JP" sz="3600" b="1" dirty="0" smtClean="0">
                <a:latin typeface="小塚ゴシック Pro B" panose="020B0800000000000000" pitchFamily="34" charset="-128"/>
                <a:ea typeface="小塚ゴシック Pro B" panose="020B0800000000000000" pitchFamily="34" charset="-128"/>
              </a:rPr>
              <a:t>)</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914400" y="1169773"/>
                <a:ext cx="3797643" cy="2055341"/>
              </a:xfrm>
            </p:spPr>
            <p:txBody>
              <a:bodyPr>
                <a:normAutofit/>
              </a:bodyPr>
              <a:lstStyle/>
              <a:p>
                <a:pPr marL="0" indent="0">
                  <a:buNone/>
                </a:pPr>
                <a14:m>
                  <m:oMath xmlns:m="http://schemas.openxmlformats.org/officeDocument/2006/math">
                    <m:d>
                      <m:dPr>
                        <m:ctrlPr>
                          <a:rPr lang="en-US" altLang="ja-JP" sz="3200" b="1" i="1">
                            <a:latin typeface="Cambria Math" panose="02040503050406030204" pitchFamily="18" charset="0"/>
                          </a:rPr>
                        </m:ctrlPr>
                      </m:dPr>
                      <m:e>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d>
                          <m:dPr>
                            <m:ctrlPr>
                              <a:rPr lang="en-US" altLang="ja-JP" sz="3200" b="1" i="1">
                                <a:latin typeface="Cambria Math" panose="02040503050406030204" pitchFamily="18" charset="0"/>
                              </a:rPr>
                            </m:ctrlPr>
                          </m:dPr>
                          <m:e>
                            <m:r>
                              <a:rPr lang="en-US" altLang="ja-JP" sz="3200" b="1" i="1">
                                <a:latin typeface="Cambria Math" panose="02040503050406030204" pitchFamily="18" charset="0"/>
                              </a:rPr>
                              <m:t>𝒊</m:t>
                            </m:r>
                          </m:e>
                        </m:d>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r>
                              <a:rPr lang="en-US" altLang="ja-JP" sz="3200" b="1" i="1">
                                <a:latin typeface="Cambria Math" panose="02040503050406030204" pitchFamily="18" charset="0"/>
                              </a:rPr>
                              <m:t>𝒂</m:t>
                            </m:r>
                          </m:sub>
                        </m:sSub>
                        <m:d>
                          <m:dPr>
                            <m:ctrlPr>
                              <a:rPr lang="en-US" altLang="ja-JP" sz="3200" b="1" i="1">
                                <a:latin typeface="Cambria Math" panose="02040503050406030204" pitchFamily="18" charset="0"/>
                              </a:rPr>
                            </m:ctrlPr>
                          </m:dPr>
                          <m:e>
                            <m:r>
                              <a:rPr lang="en-US" altLang="ja-JP" sz="3200" b="1" i="1">
                                <a:latin typeface="Cambria Math" panose="02040503050406030204" pitchFamily="18" charset="0"/>
                              </a:rPr>
                              <m:t>𝒊</m:t>
                            </m:r>
                          </m:e>
                        </m:d>
                      </m:e>
                    </m:d>
                  </m:oMath>
                </a14:m>
                <a:r>
                  <a:rPr lang="ja-JP" altLang="en-US" sz="3200" b="1" dirty="0" smtClean="0"/>
                  <a:t>　</a:t>
                </a:r>
                <a:endParaRPr lang="en-US" altLang="ja-JP" sz="32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914400" y="1169773"/>
                <a:ext cx="3797643" cy="2055341"/>
              </a:xfrm>
              <a:blipFill rotWithShape="0">
                <a:blip r:embed="rId2"/>
                <a:stretch>
                  <a:fillRect/>
                </a:stretch>
              </a:blipFill>
            </p:spPr>
            <p:txBody>
              <a:bodyPr/>
              <a:lstStyle/>
              <a:p>
                <a:r>
                  <a:rPr lang="ja-JP" altLang="en-US">
                    <a:noFill/>
                  </a:rPr>
                  <a:t> </a:t>
                </a:r>
              </a:p>
            </p:txBody>
          </p:sp>
        </mc:Fallback>
      </mc:AlternateContent>
      <p:sp>
        <p:nvSpPr>
          <p:cNvPr id="3" name="正方形/長方形 2"/>
          <p:cNvSpPr/>
          <p:nvPr/>
        </p:nvSpPr>
        <p:spPr>
          <a:xfrm>
            <a:off x="915364" y="4485848"/>
            <a:ext cx="1217270" cy="1217270"/>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915363" y="5200425"/>
            <a:ext cx="1217272" cy="24385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p:cNvSpPr/>
          <p:nvPr/>
        </p:nvSpPr>
        <p:spPr>
          <a:xfrm>
            <a:off x="2542336" y="4485848"/>
            <a:ext cx="1217270" cy="1217270"/>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p:cNvSpPr/>
          <p:nvPr/>
        </p:nvSpPr>
        <p:spPr>
          <a:xfrm>
            <a:off x="2542335" y="5200425"/>
            <a:ext cx="1217272" cy="24385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mc:AlternateContent xmlns:mc="http://schemas.openxmlformats.org/markup-compatibility/2006" xmlns:a14="http://schemas.microsoft.com/office/drawing/2010/main">
        <mc:Choice Requires="a14">
          <p:sp>
            <p:nvSpPr>
              <p:cNvPr id="10" name="正方形/長方形 9"/>
              <p:cNvSpPr/>
              <p:nvPr/>
            </p:nvSpPr>
            <p:spPr>
              <a:xfrm>
                <a:off x="425862" y="5018338"/>
                <a:ext cx="453970"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3200" b="1" i="1">
                          <a:latin typeface="Cambria Math" panose="02040503050406030204" pitchFamily="18" charset="0"/>
                        </a:rPr>
                        <m:t>𝒊</m:t>
                      </m:r>
                    </m:oMath>
                  </m:oMathPara>
                </a14:m>
                <a:endParaRPr lang="ja-JP" altLang="en-US" sz="3200" dirty="0"/>
              </a:p>
            </p:txBody>
          </p:sp>
        </mc:Choice>
        <mc:Fallback xmlns="">
          <p:sp>
            <p:nvSpPr>
              <p:cNvPr id="10" name="正方形/長方形 9"/>
              <p:cNvSpPr>
                <a:spLocks noRot="1" noChangeAspect="1" noMove="1" noResize="1" noEditPoints="1" noAdjustHandles="1" noChangeArrowheads="1" noChangeShapeType="1" noTextEdit="1"/>
              </p:cNvSpPr>
              <p:nvPr/>
            </p:nvSpPr>
            <p:spPr>
              <a:xfrm>
                <a:off x="425862" y="5018338"/>
                <a:ext cx="453970" cy="584775"/>
              </a:xfrm>
              <a:prstGeom prst="rect">
                <a:avLst/>
              </a:prstGeom>
              <a:blipFill rotWithShape="0">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2" name="正方形/長方形 11"/>
              <p:cNvSpPr/>
              <p:nvPr/>
            </p:nvSpPr>
            <p:spPr>
              <a:xfrm>
                <a:off x="2033555" y="5046020"/>
                <a:ext cx="607859" cy="5847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3200" b="0" i="1" smtClean="0">
                          <a:latin typeface="Cambria Math" panose="02040503050406030204" pitchFamily="18" charset="0"/>
                        </a:rPr>
                        <m:t>−</m:t>
                      </m:r>
                    </m:oMath>
                  </m:oMathPara>
                </a14:m>
                <a:endParaRPr lang="ja-JP" altLang="en-US" sz="3200" dirty="0"/>
              </a:p>
            </p:txBody>
          </p:sp>
        </mc:Choice>
        <mc:Fallback xmlns="">
          <p:sp>
            <p:nvSpPr>
              <p:cNvPr id="12" name="正方形/長方形 11"/>
              <p:cNvSpPr>
                <a:spLocks noRot="1" noChangeAspect="1" noMove="1" noResize="1" noEditPoints="1" noAdjustHandles="1" noChangeArrowheads="1" noChangeShapeType="1" noTextEdit="1"/>
              </p:cNvSpPr>
              <p:nvPr/>
            </p:nvSpPr>
            <p:spPr>
              <a:xfrm>
                <a:off x="2033555" y="5046020"/>
                <a:ext cx="607859" cy="584775"/>
              </a:xfrm>
              <a:prstGeom prst="rect">
                <a:avLst/>
              </a:prstGeom>
              <a:blipFill rotWithShape="0">
                <a:blip r:embed="rId4"/>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3" name="正方形/長方形 12"/>
              <p:cNvSpPr/>
              <p:nvPr/>
            </p:nvSpPr>
            <p:spPr>
              <a:xfrm>
                <a:off x="4408722" y="964684"/>
                <a:ext cx="3259226" cy="94224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en-US" altLang="ja-JP" sz="4000" b="1" i="1">
                              <a:latin typeface="Cambria Math" panose="02040503050406030204" pitchFamily="18" charset="0"/>
                            </a:rPr>
                          </m:ctrlPr>
                        </m:sSupPr>
                        <m:e>
                          <m:d>
                            <m:dPr>
                              <m:ctrlPr>
                                <a:rPr lang="en-US" altLang="ja-JP" sz="4000" b="1" i="1">
                                  <a:latin typeface="Cambria Math" panose="02040503050406030204" pitchFamily="18" charset="0"/>
                                </a:rPr>
                              </m:ctrlPr>
                            </m:dPr>
                            <m:e>
                              <m:r>
                                <a:rPr lang="en-US" altLang="ja-JP" sz="4000" b="1" i="1">
                                  <a:latin typeface="Cambria Math" panose="02040503050406030204" pitchFamily="18" charset="0"/>
                                </a:rPr>
                                <m:t>𝑰</m:t>
                              </m:r>
                              <m:r>
                                <a:rPr lang="en-US" altLang="ja-JP" sz="4000" b="1" i="1">
                                  <a:latin typeface="Cambria Math" panose="02040503050406030204" pitchFamily="18" charset="0"/>
                                </a:rPr>
                                <m:t>−</m:t>
                              </m:r>
                              <m:r>
                                <a:rPr lang="en-US" altLang="ja-JP" sz="4000" b="1" i="1">
                                  <a:latin typeface="Cambria Math" panose="02040503050406030204" pitchFamily="18" charset="0"/>
                                </a:rPr>
                                <m:t>𝜸</m:t>
                              </m:r>
                              <m:sSub>
                                <m:sSubPr>
                                  <m:ctrlPr>
                                    <a:rPr lang="en-US" altLang="ja-JP" sz="4000" b="1" i="1">
                                      <a:latin typeface="Cambria Math" panose="02040503050406030204" pitchFamily="18" charset="0"/>
                                    </a:rPr>
                                  </m:ctrlPr>
                                </m:sSubPr>
                                <m:e>
                                  <m:r>
                                    <a:rPr lang="en-US" altLang="ja-JP" sz="4000" b="1" i="1">
                                      <a:latin typeface="Cambria Math" panose="02040503050406030204" pitchFamily="18" charset="0"/>
                                    </a:rPr>
                                    <m:t>𝑷</m:t>
                                  </m:r>
                                </m:e>
                                <m:sub>
                                  <m:sSub>
                                    <m:sSubPr>
                                      <m:ctrlPr>
                                        <a:rPr lang="en-US" altLang="ja-JP" sz="4000" b="1" i="1">
                                          <a:latin typeface="Cambria Math" panose="02040503050406030204" pitchFamily="18" charset="0"/>
                                        </a:rPr>
                                      </m:ctrlPr>
                                    </m:sSubPr>
                                    <m:e>
                                      <m:r>
                                        <a:rPr lang="en-US" altLang="ja-JP" sz="4000" b="1" i="1">
                                          <a:latin typeface="Cambria Math" panose="02040503050406030204" pitchFamily="18" charset="0"/>
                                        </a:rPr>
                                        <m:t>𝒂</m:t>
                                      </m:r>
                                    </m:e>
                                    <m:sub>
                                      <m:r>
                                        <a:rPr lang="en-US" altLang="ja-JP" sz="4000" b="1" i="1">
                                          <a:latin typeface="Cambria Math" panose="02040503050406030204" pitchFamily="18" charset="0"/>
                                        </a:rPr>
                                        <m:t>𝟏</m:t>
                                      </m:r>
                                    </m:sub>
                                  </m:sSub>
                                </m:sub>
                              </m:sSub>
                            </m:e>
                          </m:d>
                        </m:e>
                        <m:sup>
                          <m:r>
                            <a:rPr lang="en-US" altLang="ja-JP" sz="4000" b="1" i="1">
                              <a:latin typeface="Cambria Math" panose="02040503050406030204" pitchFamily="18" charset="0"/>
                            </a:rPr>
                            <m:t>−</m:t>
                          </m:r>
                          <m:r>
                            <a:rPr lang="en-US" altLang="ja-JP" sz="4000" b="1" i="1">
                              <a:latin typeface="Cambria Math" panose="02040503050406030204" pitchFamily="18" charset="0"/>
                            </a:rPr>
                            <m:t>𝟏</m:t>
                          </m:r>
                        </m:sup>
                      </m:sSup>
                    </m:oMath>
                  </m:oMathPara>
                </a14:m>
                <a:endParaRPr lang="ja-JP" altLang="en-US" sz="4000" dirty="0"/>
              </a:p>
            </p:txBody>
          </p:sp>
        </mc:Choice>
        <mc:Fallback xmlns="">
          <p:sp>
            <p:nvSpPr>
              <p:cNvPr id="13" name="正方形/長方形 12"/>
              <p:cNvSpPr>
                <a:spLocks noRot="1" noChangeAspect="1" noMove="1" noResize="1" noEditPoints="1" noAdjustHandles="1" noChangeArrowheads="1" noChangeShapeType="1" noTextEdit="1"/>
              </p:cNvSpPr>
              <p:nvPr/>
            </p:nvSpPr>
            <p:spPr>
              <a:xfrm>
                <a:off x="4408722" y="964684"/>
                <a:ext cx="3259226" cy="942246"/>
              </a:xfrm>
              <a:prstGeom prst="rect">
                <a:avLst/>
              </a:prstGeom>
              <a:blipFill rotWithShape="0">
                <a:blip r:embed="rId5"/>
                <a:stretch>
                  <a:fillRect/>
                </a:stretch>
              </a:blipFill>
            </p:spPr>
            <p:txBody>
              <a:bodyPr/>
              <a:lstStyle/>
              <a:p>
                <a:r>
                  <a:rPr lang="ja-JP" altLang="en-US">
                    <a:noFill/>
                  </a:rPr>
                  <a:t> </a:t>
                </a:r>
              </a:p>
            </p:txBody>
          </p:sp>
        </mc:Fallback>
      </mc:AlternateContent>
      <p:cxnSp>
        <p:nvCxnSpPr>
          <p:cNvPr id="15" name="直線コネクタ 14"/>
          <p:cNvCxnSpPr/>
          <p:nvPr/>
        </p:nvCxnSpPr>
        <p:spPr>
          <a:xfrm>
            <a:off x="5486400" y="1906930"/>
            <a:ext cx="0" cy="31728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直線コネクタ 15"/>
          <p:cNvCxnSpPr/>
          <p:nvPr/>
        </p:nvCxnSpPr>
        <p:spPr>
          <a:xfrm>
            <a:off x="5597610" y="1906930"/>
            <a:ext cx="0" cy="31728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7" name="正方形/長方形 16"/>
              <p:cNvSpPr/>
              <p:nvPr/>
            </p:nvSpPr>
            <p:spPr>
              <a:xfrm>
                <a:off x="4233484" y="2432185"/>
                <a:ext cx="4911473" cy="77213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3200" b="1" i="1" smtClean="0">
                          <a:latin typeface="Cambria Math" panose="02040503050406030204" pitchFamily="18" charset="0"/>
                        </a:rPr>
                        <m:t>𝑰</m:t>
                      </m:r>
                      <m:r>
                        <a:rPr lang="en-US" altLang="ja-JP" sz="3200" b="1" i="1" smtClean="0">
                          <a:latin typeface="Cambria Math" panose="02040503050406030204" pitchFamily="18" charset="0"/>
                        </a:rPr>
                        <m:t>+</m:t>
                      </m:r>
                      <m:r>
                        <a:rPr lang="en-US" altLang="ja-JP" sz="3200" b="1" i="1">
                          <a:latin typeface="Cambria Math" panose="02040503050406030204" pitchFamily="18" charset="0"/>
                        </a:rPr>
                        <m:t>𝜸</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r>
                        <a:rPr lang="en-US" altLang="ja-JP" sz="3200" b="1" i="1" smtClean="0">
                          <a:latin typeface="Cambria Math" panose="02040503050406030204" pitchFamily="18" charset="0"/>
                        </a:rPr>
                        <m:t>+</m:t>
                      </m:r>
                      <m:sSup>
                        <m:sSupPr>
                          <m:ctrlPr>
                            <a:rPr lang="en-US" altLang="ja-JP" sz="3200" b="1" i="1" smtClean="0">
                              <a:latin typeface="Cambria Math" panose="02040503050406030204" pitchFamily="18" charset="0"/>
                            </a:rPr>
                          </m:ctrlPr>
                        </m:sSupPr>
                        <m:e>
                          <m:d>
                            <m:dPr>
                              <m:ctrlPr>
                                <a:rPr lang="en-US" altLang="ja-JP" sz="3200" b="1" i="1" smtClean="0">
                                  <a:latin typeface="Cambria Math" panose="02040503050406030204" pitchFamily="18" charset="0"/>
                                </a:rPr>
                              </m:ctrlPr>
                            </m:dPr>
                            <m:e>
                              <m:r>
                                <a:rPr lang="en-US" altLang="ja-JP" sz="3200" b="1" i="1">
                                  <a:latin typeface="Cambria Math" panose="02040503050406030204" pitchFamily="18" charset="0"/>
                                </a:rPr>
                                <m:t>𝜸</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e>
                          </m:d>
                        </m:e>
                        <m:sup>
                          <m:r>
                            <a:rPr lang="en-US" altLang="ja-JP" sz="3200" b="1" i="1" smtClean="0">
                              <a:latin typeface="Cambria Math" panose="02040503050406030204" pitchFamily="18" charset="0"/>
                            </a:rPr>
                            <m:t>𝟐</m:t>
                          </m:r>
                        </m:sup>
                      </m:sSup>
                      <m:r>
                        <a:rPr lang="en-US" altLang="ja-JP" sz="3200" b="1" i="1" smtClean="0">
                          <a:latin typeface="Cambria Math" panose="02040503050406030204" pitchFamily="18" charset="0"/>
                        </a:rPr>
                        <m:t>+</m:t>
                      </m:r>
                      <m:r>
                        <a:rPr lang="ja-JP" altLang="en-US" sz="3200" b="1" i="1">
                          <a:latin typeface="Cambria Math" panose="02040503050406030204" pitchFamily="18" charset="0"/>
                        </a:rPr>
                        <m:t>･･･</m:t>
                      </m:r>
                    </m:oMath>
                  </m:oMathPara>
                </a14:m>
                <a:endParaRPr lang="ja-JP" altLang="en-US" sz="3200" dirty="0"/>
              </a:p>
            </p:txBody>
          </p:sp>
        </mc:Choice>
        <mc:Fallback xmlns="">
          <p:sp>
            <p:nvSpPr>
              <p:cNvPr id="17" name="正方形/長方形 16"/>
              <p:cNvSpPr>
                <a:spLocks noRot="1" noChangeAspect="1" noMove="1" noResize="1" noEditPoints="1" noAdjustHandles="1" noChangeArrowheads="1" noChangeShapeType="1" noTextEdit="1"/>
              </p:cNvSpPr>
              <p:nvPr/>
            </p:nvSpPr>
            <p:spPr>
              <a:xfrm>
                <a:off x="4233484" y="2432185"/>
                <a:ext cx="4911473" cy="772134"/>
              </a:xfrm>
              <a:prstGeom prst="rect">
                <a:avLst/>
              </a:prstGeom>
              <a:blipFill rotWithShape="0">
                <a:blip r:embed="rId6"/>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18" name="正方形/長方形 17"/>
              <p:cNvSpPr/>
              <p:nvPr/>
            </p:nvSpPr>
            <p:spPr>
              <a:xfrm>
                <a:off x="9890949" y="1131128"/>
                <a:ext cx="688009" cy="70788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4000" b="1" i="1" smtClean="0">
                          <a:latin typeface="Cambria Math" panose="02040503050406030204" pitchFamily="18" charset="0"/>
                        </a:rPr>
                        <m:t>𝑹</m:t>
                      </m:r>
                    </m:oMath>
                  </m:oMathPara>
                </a14:m>
                <a:endParaRPr lang="ja-JP" altLang="en-US" sz="4000" b="1" dirty="0"/>
              </a:p>
            </p:txBody>
          </p:sp>
        </mc:Choice>
        <mc:Fallback xmlns="">
          <p:sp>
            <p:nvSpPr>
              <p:cNvPr id="18" name="正方形/長方形 17"/>
              <p:cNvSpPr>
                <a:spLocks noRot="1" noChangeAspect="1" noMove="1" noResize="1" noEditPoints="1" noAdjustHandles="1" noChangeArrowheads="1" noChangeShapeType="1" noTextEdit="1"/>
              </p:cNvSpPr>
              <p:nvPr/>
            </p:nvSpPr>
            <p:spPr>
              <a:xfrm>
                <a:off x="9890949" y="1131128"/>
                <a:ext cx="688009" cy="707886"/>
              </a:xfrm>
              <a:prstGeom prst="rect">
                <a:avLst/>
              </a:prstGeom>
              <a:blipFill rotWithShape="0">
                <a:blip r:embed="rId7"/>
                <a:stretch>
                  <a:fillRect/>
                </a:stretch>
              </a:blipFill>
            </p:spPr>
            <p:txBody>
              <a:bodyPr/>
              <a:lstStyle/>
              <a:p>
                <a:r>
                  <a:rPr lang="ja-JP" altLang="en-US">
                    <a:noFill/>
                  </a:rPr>
                  <a:t> </a:t>
                </a:r>
              </a:p>
            </p:txBody>
          </p:sp>
        </mc:Fallback>
      </mc:AlternateContent>
      <p:sp>
        <p:nvSpPr>
          <p:cNvPr id="19" name="正方形/長方形 18"/>
          <p:cNvSpPr/>
          <p:nvPr/>
        </p:nvSpPr>
        <p:spPr>
          <a:xfrm>
            <a:off x="10313772" y="4488197"/>
            <a:ext cx="386211" cy="121727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直線矢印コネクタ 21"/>
          <p:cNvCxnSpPr/>
          <p:nvPr/>
        </p:nvCxnSpPr>
        <p:spPr>
          <a:xfrm>
            <a:off x="6565557" y="3459892"/>
            <a:ext cx="0" cy="66726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正方形/長方形 23"/>
          <p:cNvSpPr/>
          <p:nvPr/>
        </p:nvSpPr>
        <p:spPr>
          <a:xfrm>
            <a:off x="4408722" y="4382730"/>
            <a:ext cx="4801314" cy="1200329"/>
          </a:xfrm>
          <a:prstGeom prst="rect">
            <a:avLst/>
          </a:prstGeom>
        </p:spPr>
        <p:txBody>
          <a:bodyPr wrap="none">
            <a:spAutoFit/>
          </a:bodyPr>
          <a:lstStyle/>
          <a:p>
            <a:pPr algn="ctr"/>
            <a:r>
              <a:rPr lang="ja-JP" altLang="en-US" sz="3600" b="1" dirty="0" smtClean="0"/>
              <a:t>各遷移でどの状態に</a:t>
            </a:r>
            <a:endParaRPr lang="en-US" altLang="ja-JP" sz="3600" b="1" dirty="0" smtClean="0"/>
          </a:p>
          <a:p>
            <a:pPr algn="ctr"/>
            <a:r>
              <a:rPr lang="ja-JP" altLang="en-US" sz="3600" b="1" dirty="0" smtClean="0"/>
              <a:t>いるかを表すイメージ</a:t>
            </a:r>
            <a:endParaRPr lang="ja-JP" altLang="en-US" sz="3600" b="1" dirty="0"/>
          </a:p>
        </p:txBody>
      </p:sp>
    </p:spTree>
    <p:extLst>
      <p:ext uri="{BB962C8B-B14F-4D97-AF65-F5344CB8AC3E}">
        <p14:creationId xmlns:p14="http://schemas.microsoft.com/office/powerpoint/2010/main" val="18490610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2.3.2 Ng</a:t>
            </a:r>
            <a:r>
              <a:rPr kumimoji="1" lang="ja-JP" altLang="en-US" sz="3600" b="1" dirty="0" smtClean="0">
                <a:latin typeface="小塚ゴシック Pro B" panose="020B0800000000000000" pitchFamily="34" charset="-128"/>
                <a:ea typeface="小塚ゴシック Pro B" panose="020B0800000000000000" pitchFamily="34" charset="-128"/>
              </a:rPr>
              <a:t>の逆強化学習</a:t>
            </a:r>
            <a:r>
              <a:rPr kumimoji="1" lang="en-US" altLang="ja-JP" sz="3600" b="1" dirty="0" smtClean="0">
                <a:latin typeface="小塚ゴシック Pro B" panose="020B0800000000000000" pitchFamily="34" charset="-128"/>
                <a:ea typeface="小塚ゴシック Pro B" panose="020B0800000000000000" pitchFamily="34" charset="-128"/>
              </a:rPr>
              <a:t>(</a:t>
            </a:r>
            <a:r>
              <a:rPr kumimoji="1" lang="ja-JP" altLang="en-US" sz="3600" b="1" dirty="0" smtClean="0">
                <a:latin typeface="小塚ゴシック Pro B" panose="020B0800000000000000" pitchFamily="34" charset="-128"/>
                <a:ea typeface="小塚ゴシック Pro B" panose="020B0800000000000000" pitchFamily="34" charset="-128"/>
              </a:rPr>
              <a:t>有限状態空間</a:t>
            </a:r>
            <a:r>
              <a:rPr kumimoji="1" lang="en-US" altLang="ja-JP" sz="3600" b="1" dirty="0" smtClean="0">
                <a:latin typeface="小塚ゴシック Pro B" panose="020B0800000000000000" pitchFamily="34" charset="-128"/>
                <a:ea typeface="小塚ゴシック Pro B" panose="020B0800000000000000" pitchFamily="34" charset="-128"/>
              </a:rPr>
              <a:t>)</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914400" y="1169773"/>
                <a:ext cx="11277600" cy="5165124"/>
              </a:xfrm>
            </p:spPr>
            <p:txBody>
              <a:bodyPr>
                <a:normAutofit/>
              </a:bodyPr>
              <a:lstStyle/>
              <a:p>
                <a:pPr marL="0" indent="0">
                  <a:buNone/>
                </a:pPr>
                <a:r>
                  <a:rPr lang="en-US" altLang="ja-JP" sz="3200" b="1" u="sng" dirty="0" smtClean="0"/>
                  <a:t>LP</a:t>
                </a:r>
                <a:r>
                  <a:rPr lang="ja-JP" altLang="en-US" sz="3200" b="1" u="sng" dirty="0" smtClean="0"/>
                  <a:t>問題の定式化</a:t>
                </a:r>
                <a:endParaRPr lang="en-US" altLang="ja-JP" sz="3200" b="1" u="sng" dirty="0" smtClean="0"/>
              </a:p>
              <a:p>
                <a:pPr marL="0" indent="0">
                  <a:buNone/>
                </a:pPr>
                <a:endParaRPr lang="en-US" altLang="ja-JP" b="1" i="1" dirty="0" smtClean="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ja-JP" b="1" i="1" smtClean="0">
                          <a:latin typeface="Cambria Math" panose="02040503050406030204" pitchFamily="18" charset="0"/>
                        </a:rPr>
                        <m:t>𝒎𝒂𝒙𝒊𝒎𝒊𝒛𝒆</m:t>
                      </m:r>
                      <m:r>
                        <a:rPr lang="en-US" altLang="ja-JP" b="1" i="1" smtClean="0">
                          <a:latin typeface="Cambria Math" panose="02040503050406030204" pitchFamily="18" charset="0"/>
                        </a:rPr>
                        <m:t> : </m:t>
                      </m:r>
                      <m:nary>
                        <m:naryPr>
                          <m:chr m:val="∑"/>
                          <m:ctrlPr>
                            <a:rPr lang="en-US" altLang="ja-JP" b="1" i="1" smtClean="0">
                              <a:latin typeface="Cambria Math" panose="02040503050406030204" pitchFamily="18" charset="0"/>
                            </a:rPr>
                          </m:ctrlPr>
                        </m:naryPr>
                        <m:sub>
                          <m:r>
                            <m:rPr>
                              <m:brk m:alnAt="23"/>
                            </m:rPr>
                            <a:rPr lang="en-US" altLang="ja-JP" b="1" i="1" smtClean="0">
                              <a:latin typeface="Cambria Math" panose="02040503050406030204" pitchFamily="18" charset="0"/>
                            </a:rPr>
                            <m:t>𝒊</m:t>
                          </m:r>
                          <m:r>
                            <a:rPr lang="en-US" altLang="ja-JP" b="1" i="1" smtClean="0">
                              <a:latin typeface="Cambria Math" panose="02040503050406030204" pitchFamily="18" charset="0"/>
                            </a:rPr>
                            <m:t>=</m:t>
                          </m:r>
                          <m:r>
                            <a:rPr lang="en-US" altLang="ja-JP" b="1" i="1" smtClean="0">
                              <a:latin typeface="Cambria Math" panose="02040503050406030204" pitchFamily="18" charset="0"/>
                            </a:rPr>
                            <m:t>𝟏</m:t>
                          </m:r>
                        </m:sub>
                        <m:sup>
                          <m:r>
                            <a:rPr lang="en-US" altLang="ja-JP" b="1" i="1" smtClean="0">
                              <a:latin typeface="Cambria Math" panose="02040503050406030204" pitchFamily="18" charset="0"/>
                            </a:rPr>
                            <m:t>𝑵</m:t>
                          </m:r>
                        </m:sup>
                        <m:e>
                          <m:func>
                            <m:funcPr>
                              <m:ctrlPr>
                                <a:rPr lang="en-US" altLang="ja-JP" b="1" i="1" smtClean="0">
                                  <a:latin typeface="Cambria Math" panose="02040503050406030204" pitchFamily="18" charset="0"/>
                                </a:rPr>
                              </m:ctrlPr>
                            </m:funcPr>
                            <m:fName>
                              <m:limLow>
                                <m:limLowPr>
                                  <m:ctrlPr>
                                    <a:rPr lang="en-US" altLang="ja-JP" b="1" i="1" smtClean="0">
                                      <a:latin typeface="Cambria Math" panose="02040503050406030204" pitchFamily="18" charset="0"/>
                                    </a:rPr>
                                  </m:ctrlPr>
                                </m:limLowPr>
                                <m:e>
                                  <m:r>
                                    <m:rPr>
                                      <m:sty m:val="p"/>
                                    </m:rPr>
                                    <a:rPr lang="en-US" altLang="ja-JP" b="0" i="0" smtClean="0">
                                      <a:latin typeface="Cambria Math" panose="02040503050406030204" pitchFamily="18" charset="0"/>
                                    </a:rPr>
                                    <m:t>min</m:t>
                                  </m:r>
                                </m:e>
                                <m:lim>
                                  <m:r>
                                    <a:rPr lang="en-US" altLang="ja-JP" b="1" i="1" smtClean="0">
                                      <a:latin typeface="Cambria Math" panose="02040503050406030204" pitchFamily="18" charset="0"/>
                                    </a:rPr>
                                    <m:t>𝒂</m:t>
                                  </m:r>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𝟐</m:t>
                                      </m:r>
                                    </m:sub>
                                  </m:sSub>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𝒌</m:t>
                                      </m:r>
                                    </m:sub>
                                  </m:sSub>
                                </m:lim>
                              </m:limLow>
                            </m:fName>
                            <m:e>
                              <m:d>
                                <m:dPr>
                                  <m:begChr m:val="{"/>
                                  <m:endChr m:val="}"/>
                                  <m:ctrlPr>
                                    <a:rPr lang="en-US" altLang="ja-JP" b="1" i="1" smtClean="0">
                                      <a:latin typeface="Cambria Math" panose="02040503050406030204" pitchFamily="18" charset="0"/>
                                    </a:rPr>
                                  </m:ctrlPr>
                                </m:dPr>
                                <m:e>
                                  <m:d>
                                    <m:dPr>
                                      <m:ctrlPr>
                                        <a:rPr lang="en-US" altLang="ja-JP" b="1" i="1" smtClean="0">
                                          <a:latin typeface="Cambria Math" panose="02040503050406030204" pitchFamily="18" charset="0"/>
                                        </a:rPr>
                                      </m:ctrlPr>
                                    </m:dPr>
                                    <m:e>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𝟏</m:t>
                                              </m:r>
                                            </m:sub>
                                          </m:sSub>
                                        </m:sub>
                                      </m:sSub>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𝒊</m:t>
                                          </m:r>
                                        </m:e>
                                      </m:d>
                                      <m:r>
                                        <a:rPr lang="en-US" altLang="ja-JP" b="1" i="1" smtClean="0">
                                          <a:latin typeface="Cambria Math" panose="02040503050406030204" pitchFamily="18" charset="0"/>
                                        </a:rPr>
                                        <m:t>−</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r>
                                            <a:rPr lang="en-US" altLang="ja-JP" b="1" i="1" smtClean="0">
                                              <a:latin typeface="Cambria Math" panose="02040503050406030204" pitchFamily="18" charset="0"/>
                                            </a:rPr>
                                            <m:t>𝒂</m:t>
                                          </m:r>
                                        </m:sub>
                                      </m:sSub>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𝒊</m:t>
                                          </m:r>
                                        </m:e>
                                      </m:d>
                                    </m:e>
                                  </m:d>
                                  <m:sSup>
                                    <m:sSupPr>
                                      <m:ctrlPr>
                                        <a:rPr lang="en-US" altLang="ja-JP" b="1" i="1" smtClean="0">
                                          <a:latin typeface="Cambria Math" panose="02040503050406030204" pitchFamily="18" charset="0"/>
                                        </a:rPr>
                                      </m:ctrlPr>
                                    </m:sSupPr>
                                    <m:e>
                                      <m:d>
                                        <m:dPr>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𝑰</m:t>
                                          </m:r>
                                          <m:r>
                                            <a:rPr lang="en-US" altLang="ja-JP" b="1" i="1" smtClean="0">
                                              <a:latin typeface="Cambria Math" panose="02040503050406030204" pitchFamily="18" charset="0"/>
                                            </a:rPr>
                                            <m:t>−</m:t>
                                          </m:r>
                                          <m:r>
                                            <a:rPr lang="en-US" altLang="ja-JP" b="1" i="1" smtClean="0">
                                              <a:latin typeface="Cambria Math" panose="02040503050406030204" pitchFamily="18" charset="0"/>
                                            </a:rPr>
                                            <m:t>𝜸</m:t>
                                          </m:r>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𝑷</m:t>
                                              </m:r>
                                            </m:e>
                                            <m:sub>
                                              <m:sSub>
                                                <m:sSubPr>
                                                  <m:ctrlPr>
                                                    <a:rPr lang="en-US" altLang="ja-JP" b="1" i="1" smtClean="0">
                                                      <a:latin typeface="Cambria Math" panose="02040503050406030204" pitchFamily="18" charset="0"/>
                                                    </a:rPr>
                                                  </m:ctrlPr>
                                                </m:sSubPr>
                                                <m:e>
                                                  <m:r>
                                                    <a:rPr lang="en-US" altLang="ja-JP" b="1" i="1" smtClean="0">
                                                      <a:latin typeface="Cambria Math" panose="02040503050406030204" pitchFamily="18" charset="0"/>
                                                    </a:rPr>
                                                    <m:t>𝒂</m:t>
                                                  </m:r>
                                                </m:e>
                                                <m:sub>
                                                  <m:r>
                                                    <a:rPr lang="en-US" altLang="ja-JP" b="1" i="1" smtClean="0">
                                                      <a:latin typeface="Cambria Math" panose="02040503050406030204" pitchFamily="18" charset="0"/>
                                                    </a:rPr>
                                                    <m:t>𝟏</m:t>
                                                  </m:r>
                                                </m:sub>
                                              </m:sSub>
                                            </m:sub>
                                          </m:sSub>
                                        </m:e>
                                      </m:d>
                                    </m:e>
                                    <m:sup>
                                      <m:r>
                                        <a:rPr lang="en-US" altLang="ja-JP" b="1" i="1" smtClean="0">
                                          <a:latin typeface="Cambria Math" panose="02040503050406030204" pitchFamily="18" charset="0"/>
                                        </a:rPr>
                                        <m:t>−</m:t>
                                      </m:r>
                                      <m:r>
                                        <a:rPr lang="en-US" altLang="ja-JP" b="1" i="1" smtClean="0">
                                          <a:latin typeface="Cambria Math" panose="02040503050406030204" pitchFamily="18" charset="0"/>
                                        </a:rPr>
                                        <m:t>𝟏</m:t>
                                      </m:r>
                                    </m:sup>
                                  </m:sSup>
                                  <m:r>
                                    <a:rPr lang="en-US" altLang="ja-JP" b="1" i="1" smtClean="0">
                                      <a:latin typeface="Cambria Math" panose="02040503050406030204" pitchFamily="18" charset="0"/>
                                    </a:rPr>
                                    <m:t>𝑹</m:t>
                                  </m:r>
                                </m:e>
                              </m:d>
                              <m:r>
                                <a:rPr lang="en-US" altLang="ja-JP" b="1" i="1" smtClean="0">
                                  <a:latin typeface="Cambria Math" panose="02040503050406030204" pitchFamily="18" charset="0"/>
                                </a:rPr>
                                <m:t>−</m:t>
                              </m:r>
                              <m:r>
                                <a:rPr lang="en-US" altLang="ja-JP" b="1" i="1" smtClean="0">
                                  <a:latin typeface="Cambria Math" panose="02040503050406030204" pitchFamily="18" charset="0"/>
                                </a:rPr>
                                <m:t>𝝀</m:t>
                              </m:r>
                              <m:sSub>
                                <m:sSubPr>
                                  <m:ctrlPr>
                                    <a:rPr lang="en-US" altLang="ja-JP" b="1" i="1" smtClean="0">
                                      <a:latin typeface="Cambria Math" panose="02040503050406030204" pitchFamily="18" charset="0"/>
                                    </a:rPr>
                                  </m:ctrlPr>
                                </m:sSubPr>
                                <m:e>
                                  <m:d>
                                    <m:dPr>
                                      <m:begChr m:val="‖"/>
                                      <m:endChr m:val="‖"/>
                                      <m:ctrlPr>
                                        <a:rPr lang="en-US" altLang="ja-JP" b="1" i="1" smtClean="0">
                                          <a:latin typeface="Cambria Math" panose="02040503050406030204" pitchFamily="18" charset="0"/>
                                        </a:rPr>
                                      </m:ctrlPr>
                                    </m:dPr>
                                    <m:e>
                                      <m:r>
                                        <a:rPr lang="en-US" altLang="ja-JP" b="1" i="1" smtClean="0">
                                          <a:latin typeface="Cambria Math" panose="02040503050406030204" pitchFamily="18" charset="0"/>
                                        </a:rPr>
                                        <m:t>𝑹</m:t>
                                      </m:r>
                                    </m:e>
                                  </m:d>
                                </m:e>
                                <m:sub>
                                  <m:r>
                                    <a:rPr lang="en-US" altLang="ja-JP" b="1" i="1" smtClean="0">
                                      <a:latin typeface="Cambria Math" panose="02040503050406030204" pitchFamily="18" charset="0"/>
                                    </a:rPr>
                                    <m:t>𝟏</m:t>
                                  </m:r>
                                </m:sub>
                              </m:sSub>
                            </m:e>
                          </m:func>
                        </m:e>
                      </m:nary>
                    </m:oMath>
                  </m:oMathPara>
                </a14:m>
                <a:endParaRPr lang="en-US" altLang="ja-JP" sz="3200" b="1" dirty="0" smtClean="0"/>
              </a:p>
              <a:p>
                <a:pPr marL="0" indent="0">
                  <a:buNone/>
                </a:pPr>
                <a:r>
                  <a:rPr lang="ja-JP" altLang="en-US" sz="3200" b="1" dirty="0" smtClean="0"/>
                  <a:t>　　　　　　　　　　　理想との報酬のずれ</a:t>
                </a:r>
                <a:endParaRPr lang="en-US" altLang="ja-JP" sz="3200" b="1" dirty="0" smtClean="0"/>
              </a:p>
              <a:p>
                <a:pPr marL="0" indent="0">
                  <a:buNone/>
                </a:pPr>
                <a:r>
                  <a:rPr lang="ja-JP" altLang="en-US" sz="3200" b="1" dirty="0" smtClean="0"/>
                  <a:t>　　　　　　　　　理想の報酬のずれを最小化</a:t>
                </a:r>
                <a:endParaRPr lang="en-US" altLang="ja-JP" sz="3200" b="1" dirty="0" smtClean="0"/>
              </a:p>
              <a:p>
                <a:pPr marL="0" indent="0">
                  <a:buNone/>
                </a:pPr>
                <a:r>
                  <a:rPr lang="ja-JP" altLang="en-US" sz="3200" b="1" dirty="0" smtClean="0"/>
                  <a:t>　　　　　　　　</a:t>
                </a:r>
                <a:r>
                  <a:rPr lang="en-US" altLang="ja-JP" sz="3200" b="1" dirty="0" smtClean="0"/>
                  <a:t>Lasso</a:t>
                </a:r>
                <a:r>
                  <a:rPr lang="ja-JP" altLang="en-US" sz="3200" b="1" dirty="0" smtClean="0"/>
                  <a:t>的なやつ</a:t>
                </a:r>
                <a:r>
                  <a:rPr lang="en-US" altLang="ja-JP" sz="3200" b="1" dirty="0" smtClean="0"/>
                  <a:t>(R</a:t>
                </a:r>
                <a:r>
                  <a:rPr lang="ja-JP" altLang="en-US" sz="3200" b="1" dirty="0" smtClean="0"/>
                  <a:t>の成分の抑え込み</a:t>
                </a:r>
                <a:r>
                  <a:rPr lang="en-US" altLang="ja-JP" sz="3200" b="1" dirty="0" smtClean="0"/>
                  <a:t>)</a:t>
                </a:r>
              </a:p>
              <a:p>
                <a:pPr marL="0" indent="0">
                  <a:buNone/>
                </a:pPr>
                <a:r>
                  <a:rPr lang="ja-JP" altLang="en-US" sz="3200" b="1" dirty="0" smtClean="0"/>
                  <a:t>これを最大化するような</a:t>
                </a:r>
                <a14:m>
                  <m:oMath xmlns:m="http://schemas.openxmlformats.org/officeDocument/2006/math">
                    <m:r>
                      <a:rPr lang="en-US" altLang="ja-JP" sz="3200" b="1" i="1">
                        <a:latin typeface="Cambria Math" panose="02040503050406030204" pitchFamily="18" charset="0"/>
                      </a:rPr>
                      <m:t>𝑹</m:t>
                    </m:r>
                  </m:oMath>
                </a14:m>
                <a:r>
                  <a:rPr lang="ja-JP" altLang="en-US" sz="3200" b="1" dirty="0" smtClean="0"/>
                  <a:t>は</a:t>
                </a:r>
                <a:r>
                  <a:rPr lang="en-US" altLang="ja-JP" sz="3200" b="1" dirty="0" smtClean="0"/>
                  <a:t>, </a:t>
                </a:r>
                <a:r>
                  <a:rPr lang="ja-JP" altLang="en-US" sz="3200" b="1" dirty="0" smtClean="0"/>
                  <a:t>有効な報酬</a:t>
                </a:r>
                <a:endParaRPr lang="en-US" altLang="ja-JP" sz="3200" b="1" dirty="0" smtClean="0"/>
              </a:p>
              <a:p>
                <a:pPr marL="0" indent="0">
                  <a:buNone/>
                </a:pPr>
                <a:r>
                  <a:rPr lang="en-US" altLang="ja-JP" sz="3200" b="1" dirty="0" smtClean="0"/>
                  <a:t>(</a:t>
                </a:r>
                <a:r>
                  <a:rPr lang="ja-JP" altLang="en-US" sz="3200" b="1" dirty="0" smtClean="0"/>
                  <a:t>小さすぎる報酬は学習に使いにくい</a:t>
                </a:r>
                <a:r>
                  <a:rPr lang="en-US" altLang="ja-JP" sz="3200" b="1" dirty="0" smtClean="0"/>
                  <a:t>)</a:t>
                </a:r>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914400" y="1169773"/>
                <a:ext cx="11277600" cy="5165124"/>
              </a:xfrm>
              <a:blipFill>
                <a:blip r:embed="rId2"/>
                <a:stretch>
                  <a:fillRect l="-1351" t="-2361"/>
                </a:stretch>
              </a:blipFill>
            </p:spPr>
            <p:txBody>
              <a:bodyPr/>
              <a:lstStyle/>
              <a:p>
                <a:r>
                  <a:rPr lang="ja-JP" altLang="en-US">
                    <a:noFill/>
                  </a:rPr>
                  <a:t> </a:t>
                </a:r>
              </a:p>
            </p:txBody>
          </p:sp>
        </mc:Fallback>
      </mc:AlternateContent>
      <p:cxnSp>
        <p:nvCxnSpPr>
          <p:cNvPr id="4" name="直線コネクタ 3"/>
          <p:cNvCxnSpPr/>
          <p:nvPr/>
        </p:nvCxnSpPr>
        <p:spPr>
          <a:xfrm>
            <a:off x="5222789" y="3253945"/>
            <a:ext cx="5231027"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直線コネクタ 6"/>
          <p:cNvCxnSpPr/>
          <p:nvPr/>
        </p:nvCxnSpPr>
        <p:spPr>
          <a:xfrm>
            <a:off x="3912973" y="3958279"/>
            <a:ext cx="6631460"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3323967" y="4514333"/>
            <a:ext cx="8447903"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12929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2.3.2 Ng</a:t>
            </a:r>
            <a:r>
              <a:rPr kumimoji="1" lang="ja-JP" altLang="en-US" sz="3600" b="1" dirty="0" smtClean="0">
                <a:latin typeface="小塚ゴシック Pro B" panose="020B0800000000000000" pitchFamily="34" charset="-128"/>
                <a:ea typeface="小塚ゴシック Pro B" panose="020B0800000000000000" pitchFamily="34" charset="-128"/>
              </a:rPr>
              <a:t>の逆強化学習</a:t>
            </a:r>
            <a:r>
              <a:rPr kumimoji="1" lang="en-US" altLang="ja-JP" sz="3600" b="1" dirty="0" smtClean="0">
                <a:latin typeface="小塚ゴシック Pro B" panose="020B0800000000000000" pitchFamily="34" charset="-128"/>
                <a:ea typeface="小塚ゴシック Pro B" panose="020B0800000000000000" pitchFamily="34" charset="-128"/>
              </a:rPr>
              <a:t>(</a:t>
            </a:r>
            <a:r>
              <a:rPr kumimoji="1" lang="ja-JP" altLang="en-US" sz="3600" b="1" dirty="0" smtClean="0">
                <a:latin typeface="小塚ゴシック Pro B" panose="020B0800000000000000" pitchFamily="34" charset="-128"/>
                <a:ea typeface="小塚ゴシック Pro B" panose="020B0800000000000000" pitchFamily="34" charset="-128"/>
              </a:rPr>
              <a:t>有限状態空間</a:t>
            </a:r>
            <a:r>
              <a:rPr kumimoji="1" lang="en-US" altLang="ja-JP" sz="3600" b="1" dirty="0" smtClean="0">
                <a:latin typeface="小塚ゴシック Pro B" panose="020B0800000000000000" pitchFamily="34" charset="-128"/>
                <a:ea typeface="小塚ゴシック Pro B" panose="020B0800000000000000" pitchFamily="34" charset="-128"/>
              </a:rPr>
              <a:t>)</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914400" y="1169773"/>
                <a:ext cx="11277600" cy="5165124"/>
              </a:xfrm>
            </p:spPr>
            <p:txBody>
              <a:bodyPr>
                <a:normAutofit/>
              </a:bodyPr>
              <a:lstStyle/>
              <a:p>
                <a:pPr marL="0" indent="0">
                  <a:buNone/>
                </a:pPr>
                <a:r>
                  <a:rPr lang="en-US" altLang="ja-JP" sz="3200" b="1" u="sng" dirty="0" smtClean="0"/>
                  <a:t>LP</a:t>
                </a:r>
                <a:r>
                  <a:rPr lang="ja-JP" altLang="en-US" sz="3200" b="1" u="sng" dirty="0" smtClean="0"/>
                  <a:t>問題の定式化</a:t>
                </a:r>
                <a:endParaRPr lang="en-US" altLang="ja-JP" sz="3200" b="1" u="sng" dirty="0" smtClean="0"/>
              </a:p>
              <a:p>
                <a:pPr marL="0" indent="0">
                  <a:buNone/>
                </a:pPr>
                <a:endParaRPr lang="en-US" altLang="ja-JP" b="1" i="1" dirty="0" smtClean="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r>
                        <a:rPr lang="en-US" altLang="ja-JP" sz="3200" b="1" i="1" smtClean="0">
                          <a:latin typeface="Cambria Math" panose="02040503050406030204" pitchFamily="18" charset="0"/>
                        </a:rPr>
                        <m:t>𝒔𝒖𝒃𝒋𝒆𝒄𝒕</m:t>
                      </m:r>
                      <m:r>
                        <a:rPr lang="en-US" altLang="ja-JP" sz="3200" b="1" i="1" smtClean="0">
                          <a:latin typeface="Cambria Math" panose="02040503050406030204" pitchFamily="18" charset="0"/>
                        </a:rPr>
                        <m:t> </m:t>
                      </m:r>
                      <m:r>
                        <a:rPr lang="en-US" altLang="ja-JP" sz="3200" b="1" i="1" smtClean="0">
                          <a:latin typeface="Cambria Math" panose="02040503050406030204" pitchFamily="18" charset="0"/>
                        </a:rPr>
                        <m:t>𝒕𝒐</m:t>
                      </m:r>
                      <m:r>
                        <a:rPr lang="en-US" altLang="ja-JP" sz="3200" b="1" i="1" smtClean="0">
                          <a:latin typeface="Cambria Math" panose="02040503050406030204" pitchFamily="18" charset="0"/>
                        </a:rPr>
                        <m:t> :</m:t>
                      </m:r>
                      <m:d>
                        <m:dPr>
                          <m:ctrlPr>
                            <a:rPr lang="en-US" altLang="ja-JP" sz="3200" b="1" i="1" smtClean="0">
                              <a:latin typeface="Cambria Math" panose="02040503050406030204" pitchFamily="18" charset="0"/>
                            </a:rPr>
                          </m:ctrlPr>
                        </m:dPr>
                        <m:e>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sub>
                          </m:sSub>
                          <m:r>
                            <a:rPr lang="en-US" altLang="ja-JP" sz="3200" b="1" i="1" smtClean="0">
                              <a:latin typeface="Cambria Math" panose="02040503050406030204" pitchFamily="18" charset="0"/>
                            </a:rPr>
                            <m:t>−</m:t>
                          </m:r>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𝒂</m:t>
                              </m:r>
                            </m:sub>
                          </m:sSub>
                        </m:e>
                      </m:d>
                      <m:sSup>
                        <m:sSupPr>
                          <m:ctrlPr>
                            <a:rPr lang="en-US" altLang="ja-JP" sz="3200" b="1" i="1" smtClean="0">
                              <a:latin typeface="Cambria Math" panose="02040503050406030204" pitchFamily="18" charset="0"/>
                            </a:rPr>
                          </m:ctrlPr>
                        </m:sSupPr>
                        <m:e>
                          <m:d>
                            <m:dPr>
                              <m:ctrlPr>
                                <a:rPr lang="en-US" altLang="ja-JP" sz="3200" b="1" i="1" smtClean="0">
                                  <a:latin typeface="Cambria Math" panose="02040503050406030204" pitchFamily="18" charset="0"/>
                                </a:rPr>
                              </m:ctrlPr>
                            </m:dPr>
                            <m:e>
                              <m:r>
                                <a:rPr lang="en-US" altLang="ja-JP" sz="3200" b="1" i="1" smtClean="0">
                                  <a:latin typeface="Cambria Math" panose="02040503050406030204" pitchFamily="18" charset="0"/>
                                </a:rPr>
                                <m:t>𝑰</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𝜸</m:t>
                              </m:r>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sub>
                              </m:sSub>
                            </m:e>
                          </m:d>
                        </m:e>
                        <m:sup>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𝟏</m:t>
                          </m:r>
                        </m:sup>
                      </m:sSup>
                      <m:r>
                        <a:rPr lang="en-US" altLang="ja-JP" sz="3200" b="1" i="1" smtClean="0">
                          <a:latin typeface="Cambria Math" panose="02040503050406030204" pitchFamily="18" charset="0"/>
                        </a:rPr>
                        <m:t>𝑹</m:t>
                      </m:r>
                      <m:r>
                        <a:rPr lang="ja-JP" altLang="en-US" sz="3200" b="1" i="1">
                          <a:latin typeface="Cambria Math" panose="02040503050406030204" pitchFamily="18" charset="0"/>
                        </a:rPr>
                        <m:t>≥</m:t>
                      </m:r>
                      <m:r>
                        <a:rPr lang="en-US" altLang="ja-JP" sz="3200" b="1" i="0" smtClean="0">
                          <a:latin typeface="Cambria Math" panose="02040503050406030204" pitchFamily="18" charset="0"/>
                        </a:rPr>
                        <m:t>𝟎</m:t>
                      </m:r>
                    </m:oMath>
                  </m:oMathPara>
                </a14:m>
                <a:endParaRPr lang="en-US" altLang="ja-JP" sz="3200" b="1" dirty="0" smtClean="0"/>
              </a:p>
              <a:p>
                <a:pPr marL="0" indent="0">
                  <a:buNone/>
                </a:pPr>
                <a:endParaRPr lang="en-US" altLang="ja-JP" sz="3200" b="1" dirty="0" smtClean="0"/>
              </a:p>
              <a:p>
                <a:pPr marL="0" indent="0">
                  <a:buNone/>
                </a:pPr>
                <a:r>
                  <a:rPr lang="ja-JP" altLang="en-US" sz="3200" b="1" dirty="0" smtClean="0"/>
                  <a:t>これは理想の報酬のずれが正であることを示す</a:t>
                </a:r>
                <a:endParaRPr lang="en-US" altLang="ja-JP" sz="3200" b="1" dirty="0" smtClean="0"/>
              </a:p>
              <a:p>
                <a:pPr marL="0" indent="0">
                  <a:buNone/>
                </a:pPr>
                <a:r>
                  <a:rPr lang="ja-JP" altLang="en-US" sz="3200" b="1" dirty="0" smtClean="0"/>
                  <a:t>→行動</a:t>
                </a:r>
                <a14:m>
                  <m:oMath xmlns:m="http://schemas.openxmlformats.org/officeDocument/2006/math">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𝒂</m:t>
                        </m:r>
                      </m:e>
                      <m:sub>
                        <m:r>
                          <a:rPr lang="en-US" altLang="ja-JP" sz="3200" b="1" i="1" smtClean="0">
                            <a:latin typeface="Cambria Math" panose="02040503050406030204" pitchFamily="18" charset="0"/>
                          </a:rPr>
                          <m:t>𝟏</m:t>
                        </m:r>
                      </m:sub>
                    </m:sSub>
                  </m:oMath>
                </a14:m>
                <a:r>
                  <a:rPr lang="ja-JP" altLang="en-US" sz="3200" b="1" dirty="0" smtClean="0"/>
                  <a:t>が最適となる保証</a:t>
                </a:r>
                <a:endParaRPr lang="en-US" altLang="ja-JP" sz="3200" b="1" dirty="0" smtClean="0"/>
              </a:p>
              <a:p>
                <a:pPr marL="0" indent="0">
                  <a:buNone/>
                </a:pPr>
                <a:endParaRPr lang="en-US" altLang="ja-JP" sz="3200" b="1" dirty="0"/>
              </a:p>
              <a:p>
                <a:pPr marL="0" indent="0">
                  <a:buNone/>
                </a:pPr>
                <a:r>
                  <a:rPr lang="en-US" altLang="ja-JP" sz="3200" b="1" dirty="0" smtClean="0"/>
                  <a:t>※</a:t>
                </a:r>
                <a:r>
                  <a:rPr lang="ja-JP" altLang="en-US" sz="3200" b="1" dirty="0" smtClean="0"/>
                  <a:t>これは状態空間の次元数と同じ次元</a:t>
                </a:r>
                <a:endParaRPr lang="en-US" altLang="ja-JP" sz="32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914400" y="1169773"/>
                <a:ext cx="11277600" cy="5165124"/>
              </a:xfrm>
              <a:blipFill>
                <a:blip r:embed="rId2"/>
                <a:stretch>
                  <a:fillRect l="-1351" t="-2361"/>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6999589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2.3.3 </a:t>
            </a:r>
            <a:r>
              <a:rPr lang="en-US" altLang="ja-JP" sz="4000" b="1" dirty="0" err="1" smtClean="0">
                <a:latin typeface="小塚ゴシック Pro B" panose="020B0800000000000000" pitchFamily="34" charset="-128"/>
                <a:ea typeface="小塚ゴシック Pro B" panose="020B0800000000000000" pitchFamily="34" charset="-128"/>
              </a:rPr>
              <a:t>Abbeel</a:t>
            </a:r>
            <a:r>
              <a:rPr lang="ja-JP" altLang="en-US" sz="4000" b="1" dirty="0" smtClean="0">
                <a:latin typeface="小塚ゴシック Pro B" panose="020B0800000000000000" pitchFamily="34" charset="-128"/>
                <a:ea typeface="小塚ゴシック Pro B" panose="020B0800000000000000" pitchFamily="34" charset="-128"/>
              </a:rPr>
              <a:t>の逆強化学習法 </a:t>
            </a:r>
            <a:r>
              <a:rPr lang="en-US" altLang="ja-JP" sz="4000" b="1" dirty="0" smtClean="0">
                <a:latin typeface="小塚ゴシック Pro B" panose="020B0800000000000000" pitchFamily="34" charset="-128"/>
                <a:ea typeface="小塚ゴシック Pro B" panose="020B0800000000000000" pitchFamily="34" charset="-128"/>
              </a:rPr>
              <a:t>: projection</a:t>
            </a:r>
            <a:r>
              <a:rPr lang="ja-JP" altLang="en-US" sz="4000" b="1" dirty="0" smtClean="0">
                <a:latin typeface="小塚ゴシック Pro B" panose="020B0800000000000000" pitchFamily="34" charset="-128"/>
                <a:ea typeface="小塚ゴシック Pro B" panose="020B0800000000000000" pitchFamily="34" charset="-128"/>
              </a:rPr>
              <a:t>法</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60917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lang="ja-JP" altLang="en-US" sz="4000" b="1" dirty="0" smtClean="0">
                <a:latin typeface="+mn-ea"/>
                <a:ea typeface="+mn-ea"/>
              </a:rPr>
              <a:t>目次</a:t>
            </a:r>
            <a:endParaRPr kumimoji="1" lang="ja-JP" altLang="en-US" sz="4000" b="1" dirty="0">
              <a:latin typeface="+mn-ea"/>
              <a:ea typeface="+mn-ea"/>
            </a:endParaRPr>
          </a:p>
        </p:txBody>
      </p:sp>
      <p:sp>
        <p:nvSpPr>
          <p:cNvPr id="3" name="コンテンツ プレースホルダー 2"/>
          <p:cNvSpPr>
            <a:spLocks noGrp="1"/>
          </p:cNvSpPr>
          <p:nvPr>
            <p:ph idx="1"/>
          </p:nvPr>
        </p:nvSpPr>
        <p:spPr>
          <a:xfrm>
            <a:off x="838200" y="1169773"/>
            <a:ext cx="10515600" cy="5165124"/>
          </a:xfrm>
        </p:spPr>
        <p:txBody>
          <a:bodyPr>
            <a:noAutofit/>
          </a:bodyPr>
          <a:lstStyle/>
          <a:p>
            <a:r>
              <a:rPr kumimoji="1" lang="en-US" altLang="ja-JP" sz="3200" b="1" dirty="0" smtClean="0"/>
              <a:t>2.1 </a:t>
            </a:r>
            <a:r>
              <a:rPr kumimoji="1" lang="ja-JP" altLang="en-US" sz="3200" b="1" dirty="0" smtClean="0"/>
              <a:t>統計学習の観点から見た</a:t>
            </a:r>
            <a:r>
              <a:rPr kumimoji="1" lang="en-US" altLang="ja-JP" sz="3200" b="1" dirty="0" smtClean="0"/>
              <a:t>TD</a:t>
            </a:r>
            <a:r>
              <a:rPr kumimoji="1" lang="ja-JP" altLang="en-US" sz="3200" b="1" dirty="0" smtClean="0"/>
              <a:t>学習</a:t>
            </a:r>
            <a:endParaRPr kumimoji="1" lang="en-US" altLang="ja-JP" sz="3200" b="1" dirty="0" smtClean="0"/>
          </a:p>
          <a:p>
            <a:r>
              <a:rPr lang="en-US" altLang="ja-JP" sz="3200" b="1" dirty="0" smtClean="0"/>
              <a:t>2.2 </a:t>
            </a:r>
            <a:r>
              <a:rPr lang="ja-JP" altLang="en-US" sz="3200" b="1" dirty="0" smtClean="0"/>
              <a:t>強化学習アルゴリズムの理論性能解析と</a:t>
            </a:r>
            <a:endParaRPr lang="en-US" altLang="ja-JP" sz="3200" b="1" dirty="0" smtClean="0"/>
          </a:p>
          <a:p>
            <a:pPr marL="0" indent="0">
              <a:buNone/>
            </a:pPr>
            <a:r>
              <a:rPr lang="en-US" altLang="ja-JP" sz="3200" b="1" dirty="0" smtClean="0"/>
              <a:t>        </a:t>
            </a:r>
            <a:r>
              <a:rPr lang="ja-JP" altLang="en-US" sz="3200" b="1" dirty="0" smtClean="0"/>
              <a:t>ベイズ統計による強化学習のモデル化</a:t>
            </a:r>
            <a:endParaRPr lang="en-US" altLang="ja-JP" sz="3200" b="1" dirty="0" smtClean="0"/>
          </a:p>
          <a:p>
            <a:r>
              <a:rPr kumimoji="1" lang="en-US" altLang="ja-JP" sz="3200" b="1" dirty="0" smtClean="0"/>
              <a:t>2.3 </a:t>
            </a:r>
            <a:r>
              <a:rPr kumimoji="1" lang="ja-JP" altLang="en-US" sz="3200" b="1" dirty="0" smtClean="0"/>
              <a:t>逆強化学習</a:t>
            </a:r>
            <a:r>
              <a:rPr kumimoji="1" lang="en-US" altLang="ja-JP" sz="3200" b="1" dirty="0" smtClean="0"/>
              <a:t>(Inverse </a:t>
            </a:r>
            <a:r>
              <a:rPr kumimoji="1" lang="en-US" altLang="ja-JP" sz="3200" b="1" dirty="0" err="1" smtClean="0"/>
              <a:t>Reinfocement</a:t>
            </a:r>
            <a:r>
              <a:rPr kumimoji="1" lang="en-US" altLang="ja-JP" sz="3200" b="1" dirty="0" smtClean="0"/>
              <a:t> Learning)</a:t>
            </a:r>
          </a:p>
          <a:p>
            <a:r>
              <a:rPr lang="en-US" altLang="ja-JP" sz="3200" b="1" dirty="0" smtClean="0"/>
              <a:t>2.4 </a:t>
            </a:r>
            <a:r>
              <a:rPr lang="ja-JP" altLang="en-US" sz="3200" b="1" dirty="0" smtClean="0"/>
              <a:t>試行錯誤回数の低減を指向した手法 </a:t>
            </a:r>
            <a:endParaRPr lang="en-US" altLang="ja-JP" sz="3200" b="1" dirty="0" smtClean="0"/>
          </a:p>
          <a:p>
            <a:pPr marL="0" indent="0">
              <a:buNone/>
            </a:pPr>
            <a:r>
              <a:rPr lang="en-US" altLang="ja-JP" sz="3200" b="1" dirty="0" smtClean="0"/>
              <a:t>        : </a:t>
            </a:r>
            <a:r>
              <a:rPr lang="ja-JP" altLang="en-US" sz="3200" b="1" dirty="0" smtClean="0"/>
              <a:t>経験強化型学習 </a:t>
            </a:r>
            <a:r>
              <a:rPr lang="en-US" altLang="ja-JP" sz="3200" b="1" dirty="0" err="1" smtClean="0"/>
              <a:t>XoL</a:t>
            </a:r>
            <a:endParaRPr lang="en-US" altLang="ja-JP" sz="3200" b="1" dirty="0" smtClean="0"/>
          </a:p>
          <a:p>
            <a:r>
              <a:rPr kumimoji="1" lang="en-US" altLang="ja-JP" sz="3200" b="1" dirty="0" smtClean="0"/>
              <a:t>2.5 </a:t>
            </a:r>
            <a:r>
              <a:rPr kumimoji="1" lang="ja-JP" altLang="en-US" sz="3200" b="1" dirty="0" smtClean="0"/>
              <a:t>群強化学習法</a:t>
            </a:r>
            <a:endParaRPr kumimoji="1" lang="en-US" altLang="ja-JP" sz="3200" b="1" dirty="0" smtClean="0"/>
          </a:p>
          <a:p>
            <a:r>
              <a:rPr lang="en-US" altLang="ja-JP" sz="3200" b="1" dirty="0" smtClean="0"/>
              <a:t>2.6 </a:t>
            </a:r>
            <a:r>
              <a:rPr lang="ja-JP" altLang="en-US" sz="3200" b="1" dirty="0" smtClean="0"/>
              <a:t>リスク考慮型強化学習</a:t>
            </a:r>
            <a:endParaRPr lang="en-US" altLang="ja-JP" sz="3200" b="1" dirty="0" smtClean="0"/>
          </a:p>
          <a:p>
            <a:r>
              <a:rPr kumimoji="1" lang="en-US" altLang="ja-JP" sz="3200" b="1" dirty="0" smtClean="0"/>
              <a:t>2.7 </a:t>
            </a:r>
            <a:r>
              <a:rPr kumimoji="1" lang="ja-JP" altLang="en-US" sz="3200" b="1" dirty="0" smtClean="0"/>
              <a:t>複利型強化学習</a:t>
            </a:r>
            <a:endParaRPr kumimoji="1" lang="en-US" altLang="ja-JP" sz="3200" b="1" dirty="0" smtClean="0"/>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15591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2.3.3 </a:t>
            </a:r>
            <a:r>
              <a:rPr kumimoji="1" lang="ja-JP" altLang="en-US" sz="3600" b="1" dirty="0" smtClean="0">
                <a:latin typeface="小塚ゴシック Pro B" panose="020B0800000000000000" pitchFamily="34" charset="-128"/>
                <a:ea typeface="小塚ゴシック Pro B" panose="020B0800000000000000" pitchFamily="34" charset="-128"/>
              </a:rPr>
              <a:t>エキスパートとは？</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エキスパートの定義</a:t>
            </a:r>
            <a:endParaRPr lang="en-US" altLang="ja-JP" sz="3200" b="1" dirty="0" smtClean="0"/>
          </a:p>
          <a:p>
            <a:pPr marL="0" indent="0">
              <a:buNone/>
            </a:pPr>
            <a:r>
              <a:rPr lang="ja-JP" altLang="en-US" sz="3200" b="1" dirty="0"/>
              <a:t>各状態</a:t>
            </a:r>
            <a:r>
              <a:rPr lang="ja-JP" altLang="en-US" sz="3200" b="1" dirty="0" smtClean="0"/>
              <a:t>で最適な行動をとるエージェントのこと</a:t>
            </a:r>
            <a:endParaRPr lang="en-US" altLang="ja-JP" sz="3200" b="1" dirty="0" smtClean="0"/>
          </a:p>
          <a:p>
            <a:pPr marL="0" indent="0">
              <a:buNone/>
            </a:pPr>
            <a:endParaRPr lang="en-US" altLang="ja-JP" sz="3200" b="1" dirty="0" smtClean="0"/>
          </a:p>
          <a:p>
            <a:pPr marL="0" indent="0">
              <a:buNone/>
            </a:pPr>
            <a:r>
              <a:rPr lang="ja-JP" altLang="en-US" sz="3200" b="1" dirty="0" smtClean="0"/>
              <a:t>エキスパートによる一連の行動の系列</a:t>
            </a:r>
            <a:endParaRPr lang="en-US" altLang="ja-JP" sz="3200" b="1" dirty="0" smtClean="0"/>
          </a:p>
          <a:p>
            <a:pPr marL="0" indent="0">
              <a:buNone/>
            </a:pPr>
            <a:r>
              <a:rPr lang="ja-JP" altLang="en-US" sz="3200" b="1" dirty="0" smtClean="0"/>
              <a:t>→最適な行動の系列になるはず！</a:t>
            </a:r>
            <a:endParaRPr lang="en-US" altLang="ja-JP" sz="3200" b="1" dirty="0" smtClean="0"/>
          </a:p>
          <a:p>
            <a:pPr marL="0" indent="0">
              <a:buNone/>
            </a:pPr>
            <a:r>
              <a:rPr lang="ja-JP" altLang="en-US" sz="3200" b="1" dirty="0" smtClean="0"/>
              <a:t>→その行動系列を得られるような強化学習を行える</a:t>
            </a:r>
            <a:endParaRPr lang="en-US" altLang="ja-JP" sz="3200" b="1" dirty="0" smtClean="0"/>
          </a:p>
          <a:p>
            <a:pPr marL="0" indent="0">
              <a:buNone/>
            </a:pPr>
            <a:r>
              <a:rPr lang="ja-JP" altLang="en-US" sz="3200" b="1" dirty="0"/>
              <a:t>　</a:t>
            </a:r>
            <a:r>
              <a:rPr lang="ja-JP" altLang="en-US" sz="3200" b="1" dirty="0" smtClean="0"/>
              <a:t>報酬を設計すればよいのでは？</a:t>
            </a:r>
            <a:endParaRPr lang="en-US" altLang="ja-JP" sz="3200" b="1" dirty="0"/>
          </a:p>
          <a:p>
            <a:endParaRPr lang="en-US" altLang="ja-JP" sz="3200" b="1" dirty="0" smtClean="0"/>
          </a:p>
        </p:txBody>
      </p:sp>
    </p:spTree>
    <p:extLst>
      <p:ext uri="{BB962C8B-B14F-4D97-AF65-F5344CB8AC3E}">
        <p14:creationId xmlns:p14="http://schemas.microsoft.com/office/powerpoint/2010/main" val="29351659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2.3.3 Markov</a:t>
            </a:r>
            <a:r>
              <a:rPr kumimoji="1" lang="ja-JP" altLang="en-US" sz="3600" b="1" dirty="0" smtClean="0">
                <a:latin typeface="小塚ゴシック Pro B" panose="020B0800000000000000" pitchFamily="34" charset="-128"/>
                <a:ea typeface="小塚ゴシック Pro B" panose="020B0800000000000000" pitchFamily="34" charset="-128"/>
              </a:rPr>
              <a:t>決定過程</a:t>
            </a:r>
            <a:r>
              <a:rPr kumimoji="1" lang="en-US" altLang="ja-JP" sz="3600" b="1" dirty="0" smtClean="0">
                <a:latin typeface="小塚ゴシック Pro B" panose="020B0800000000000000" pitchFamily="34" charset="-128"/>
                <a:ea typeface="小塚ゴシック Pro B" panose="020B0800000000000000" pitchFamily="34" charset="-128"/>
              </a:rPr>
              <a:t>(MDP)</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r>
                  <a:rPr lang="en-US" altLang="ja-JP" sz="3200" b="1" dirty="0" smtClean="0"/>
                  <a:t>MDP </a:t>
                </a:r>
                <a14:m>
                  <m:oMath xmlns:m="http://schemas.openxmlformats.org/officeDocument/2006/math">
                    <m:r>
                      <a:rPr lang="en-US" altLang="ja-JP" sz="3200" b="1" i="1" dirty="0" smtClean="0">
                        <a:latin typeface="Cambria Math" panose="02040503050406030204" pitchFamily="18" charset="0"/>
                      </a:rPr>
                      <m:t>&lt;</m:t>
                    </m:r>
                    <m:r>
                      <a:rPr lang="en-US" altLang="ja-JP" sz="3200" b="1" i="1" dirty="0" smtClean="0">
                        <a:latin typeface="Cambria Math" panose="02040503050406030204" pitchFamily="18" charset="0"/>
                      </a:rPr>
                      <m:t>𝑺</m:t>
                    </m:r>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𝑨</m:t>
                    </m:r>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𝑻</m:t>
                    </m:r>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𝜸</m:t>
                    </m:r>
                    <m:r>
                      <m:rPr>
                        <m:lit/>
                      </m:rPr>
                      <a:rPr lang="en-US" altLang="ja-JP" sz="3200" b="1" i="1" dirty="0" smtClean="0">
                        <a:latin typeface="Cambria Math" panose="02040503050406030204" pitchFamily="18" charset="0"/>
                      </a:rPr>
                      <m:t>&gt;</m:t>
                    </m:r>
                  </m:oMath>
                </a14:m>
                <a:endParaRPr lang="en-US" altLang="ja-JP" sz="3200" b="1" dirty="0" smtClean="0"/>
              </a:p>
              <a:p>
                <a:pPr marL="0" indent="0">
                  <a:buNone/>
                </a:pPr>
                <a:r>
                  <a:rPr lang="en-US" altLang="ja-JP" sz="3200" b="1" dirty="0"/>
                  <a:t>	</a:t>
                </a:r>
                <a:r>
                  <a:rPr lang="ja-JP" altLang="en-US" sz="3200" b="1" dirty="0" smtClean="0"/>
                  <a:t>・</a:t>
                </a:r>
                <a:r>
                  <a:rPr lang="en-US" altLang="ja-JP" sz="3200" b="1" dirty="0"/>
                  <a:t> </a:t>
                </a:r>
                <a14:m>
                  <m:oMath xmlns:m="http://schemas.openxmlformats.org/officeDocument/2006/math">
                    <m:r>
                      <a:rPr lang="en-US" altLang="ja-JP" sz="3200" b="1" i="1" dirty="0">
                        <a:latin typeface="Cambria Math" panose="02040503050406030204" pitchFamily="18" charset="0"/>
                      </a:rPr>
                      <m:t>𝑺</m:t>
                    </m:r>
                  </m:oMath>
                </a14:m>
                <a:r>
                  <a:rPr lang="en-US" altLang="ja-JP" sz="3200" b="1" dirty="0" smtClean="0"/>
                  <a:t> : </a:t>
                </a:r>
                <a:r>
                  <a:rPr lang="ja-JP" altLang="en-US" sz="3200" b="1" dirty="0" smtClean="0"/>
                  <a:t>有限状態集合</a:t>
                </a:r>
                <a:endParaRPr lang="en-US" altLang="ja-JP" sz="3200" b="1" dirty="0" smtClean="0"/>
              </a:p>
              <a:p>
                <a:pPr marL="0" indent="0">
                  <a:buNone/>
                </a:pPr>
                <a:r>
                  <a:rPr lang="en-US" altLang="ja-JP" sz="3200" b="1" dirty="0" smtClean="0"/>
                  <a:t>	</a:t>
                </a:r>
                <a:r>
                  <a:rPr lang="ja-JP" altLang="en-US" sz="3200" b="1" dirty="0" smtClean="0"/>
                  <a:t>・</a:t>
                </a:r>
                <a:r>
                  <a:rPr lang="en-US" altLang="ja-JP" sz="3200" b="1" dirty="0"/>
                  <a:t> </a:t>
                </a:r>
                <a14:m>
                  <m:oMath xmlns:m="http://schemas.openxmlformats.org/officeDocument/2006/math">
                    <m:r>
                      <a:rPr lang="en-US" altLang="ja-JP" sz="3200" b="1" i="1" smtClean="0">
                        <a:latin typeface="Cambria Math" panose="02040503050406030204" pitchFamily="18" charset="0"/>
                      </a:rPr>
                      <m:t>𝑨</m:t>
                    </m:r>
                  </m:oMath>
                </a14:m>
                <a:r>
                  <a:rPr lang="en-US" altLang="ja-JP" sz="3200" b="1" dirty="0" smtClean="0"/>
                  <a:t> : </a:t>
                </a:r>
                <a:r>
                  <a:rPr lang="ja-JP" altLang="en-US" sz="3200" b="1" dirty="0" smtClean="0"/>
                  <a:t>行動集合</a:t>
                </a:r>
                <a:endParaRPr lang="en-US" altLang="ja-JP" sz="3200" b="1" dirty="0" smtClean="0"/>
              </a:p>
              <a:p>
                <a:pPr marL="0" indent="0">
                  <a:buNone/>
                </a:pPr>
                <a:r>
                  <a:rPr lang="en-US" altLang="ja-JP" sz="3200" b="1" dirty="0"/>
                  <a:t>	</a:t>
                </a:r>
                <a:r>
                  <a:rPr lang="ja-JP" altLang="en-US" sz="3200" b="1" dirty="0" smtClean="0"/>
                  <a:t>・</a:t>
                </a:r>
                <a:r>
                  <a:rPr lang="en-US" altLang="ja-JP" sz="3200" b="1" dirty="0"/>
                  <a:t> </a:t>
                </a:r>
                <a14:m>
                  <m:oMath xmlns:m="http://schemas.openxmlformats.org/officeDocument/2006/math">
                    <m:r>
                      <a:rPr lang="en-US" altLang="ja-JP" sz="3200" b="1" i="1" smtClean="0">
                        <a:latin typeface="Cambria Math" panose="02040503050406030204" pitchFamily="18" charset="0"/>
                      </a:rPr>
                      <m:t>𝑻</m:t>
                    </m:r>
                    <m:r>
                      <a:rPr lang="en-US" altLang="ja-JP" sz="3200" b="1" i="1" smtClean="0">
                        <a:latin typeface="Cambria Math" panose="02040503050406030204" pitchFamily="18" charset="0"/>
                      </a:rPr>
                      <m:t>={</m:t>
                    </m:r>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𝑷</m:t>
                        </m:r>
                      </m:e>
                      <m:sub>
                        <m:r>
                          <a:rPr lang="en-US" altLang="ja-JP" sz="3200" b="1" i="1" smtClean="0">
                            <a:latin typeface="Cambria Math" panose="02040503050406030204" pitchFamily="18" charset="0"/>
                          </a:rPr>
                          <m:t>𝒔𝒂</m:t>
                        </m:r>
                      </m:sub>
                    </m:sSub>
                    <m:r>
                      <a:rPr lang="en-US" altLang="ja-JP" sz="3200" b="1" i="1" smtClean="0">
                        <a:latin typeface="Cambria Math" panose="02040503050406030204" pitchFamily="18" charset="0"/>
                      </a:rPr>
                      <m:t>}</m:t>
                    </m:r>
                  </m:oMath>
                </a14:m>
                <a:r>
                  <a:rPr lang="en-US" altLang="ja-JP" sz="3200" b="1" dirty="0" smtClean="0"/>
                  <a:t> : </a:t>
                </a:r>
                <a:r>
                  <a:rPr lang="ja-JP" altLang="en-US" sz="3200" b="1" dirty="0" smtClean="0"/>
                  <a:t>状態遷移確率</a:t>
                </a:r>
                <a:endParaRPr lang="en-US" altLang="ja-JP" sz="3200" b="1" dirty="0" smtClean="0"/>
              </a:p>
              <a:p>
                <a:pPr marL="0" indent="0">
                  <a:buNone/>
                </a:pPr>
                <a:r>
                  <a:rPr lang="en-US" altLang="ja-JP" sz="3200" b="1" dirty="0"/>
                  <a:t>	</a:t>
                </a:r>
                <a:r>
                  <a:rPr lang="ja-JP" altLang="en-US" sz="3200" b="1" dirty="0" smtClean="0"/>
                  <a:t>・</a:t>
                </a:r>
                <a:r>
                  <a:rPr lang="en-US" altLang="ja-JP" sz="3200" b="1" dirty="0"/>
                  <a:t> </a:t>
                </a:r>
                <a14:m>
                  <m:oMath xmlns:m="http://schemas.openxmlformats.org/officeDocument/2006/math">
                    <m:r>
                      <a:rPr lang="en-US" altLang="ja-JP" sz="3200" b="1" i="1" smtClean="0">
                        <a:latin typeface="Cambria Math" panose="02040503050406030204" pitchFamily="18" charset="0"/>
                      </a:rPr>
                      <m:t>𝜸</m:t>
                    </m:r>
                  </m:oMath>
                </a14:m>
                <a:r>
                  <a:rPr lang="en-US" altLang="ja-JP" sz="3200" b="1" dirty="0" smtClean="0"/>
                  <a:t> : </a:t>
                </a:r>
                <a:r>
                  <a:rPr lang="ja-JP" altLang="en-US" sz="3200" b="1" dirty="0" smtClean="0"/>
                  <a:t>割引率</a:t>
                </a:r>
                <a:endParaRPr lang="en-US" altLang="ja-JP" sz="3200" b="1" dirty="0" smtClean="0"/>
              </a:p>
              <a:p>
                <a:pPr marL="0" indent="0">
                  <a:buNone/>
                </a:pPr>
                <a:endParaRPr lang="en-US" altLang="ja-JP" sz="3200" b="1" dirty="0" smtClean="0"/>
              </a:p>
              <a:p>
                <a:pPr marL="0" indent="0">
                  <a:buNone/>
                </a:pPr>
                <a:r>
                  <a:rPr lang="ja-JP" altLang="en-US" sz="3200" b="1" dirty="0" smtClean="0"/>
                  <a:t>特徴量</a:t>
                </a:r>
                <a14:m>
                  <m:oMath xmlns:m="http://schemas.openxmlformats.org/officeDocument/2006/math">
                    <m:r>
                      <a:rPr lang="en-US" altLang="ja-JP" sz="3200" b="1" i="1" smtClean="0">
                        <a:latin typeface="Cambria Math" panose="02040503050406030204" pitchFamily="18" charset="0"/>
                      </a:rPr>
                      <m:t>𝝓</m:t>
                    </m:r>
                  </m:oMath>
                </a14:m>
                <a:r>
                  <a:rPr lang="en-US" altLang="ja-JP" sz="3200" b="1" dirty="0" smtClean="0"/>
                  <a:t> : </a:t>
                </a:r>
                <a14:m>
                  <m:oMath xmlns:m="http://schemas.openxmlformats.org/officeDocument/2006/math">
                    <m:r>
                      <a:rPr lang="en-US" altLang="ja-JP" sz="3200" b="1" i="1" dirty="0">
                        <a:latin typeface="Cambria Math" panose="02040503050406030204" pitchFamily="18" charset="0"/>
                      </a:rPr>
                      <m:t>𝑺</m:t>
                    </m:r>
                    <m:r>
                      <a:rPr lang="en-US" altLang="ja-JP" sz="3200" b="1" i="1" dirty="0" smtClean="0">
                        <a:latin typeface="Cambria Math" panose="02040503050406030204" pitchFamily="18" charset="0"/>
                      </a:rPr>
                      <m:t>→</m:t>
                    </m:r>
                    <m:sSup>
                      <m:sSupPr>
                        <m:ctrlPr>
                          <a:rPr lang="en-US" altLang="ja-JP" sz="3200" b="1" i="1" dirty="0" smtClean="0">
                            <a:latin typeface="Cambria Math" panose="02040503050406030204" pitchFamily="18" charset="0"/>
                          </a:rPr>
                        </m:ctrlPr>
                      </m:sSupPr>
                      <m:e>
                        <m:d>
                          <m:dPr>
                            <m:begChr m:val="["/>
                            <m:endChr m:val="]"/>
                            <m:ctrlPr>
                              <a:rPr lang="en-US" altLang="ja-JP" sz="3200" b="1" i="1" dirty="0" smtClean="0">
                                <a:latin typeface="Cambria Math" panose="02040503050406030204" pitchFamily="18" charset="0"/>
                              </a:rPr>
                            </m:ctrlPr>
                          </m:dPr>
                          <m:e>
                            <m:r>
                              <a:rPr lang="en-US" altLang="ja-JP" sz="3200" b="1" i="1" dirty="0" smtClean="0">
                                <a:latin typeface="Cambria Math" panose="02040503050406030204" pitchFamily="18" charset="0"/>
                              </a:rPr>
                              <m:t>𝟎</m:t>
                            </m:r>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𝟏</m:t>
                            </m:r>
                          </m:e>
                        </m:d>
                      </m:e>
                      <m:sup>
                        <m:r>
                          <a:rPr lang="en-US" altLang="ja-JP" sz="3200" b="1" i="1" dirty="0" smtClean="0">
                            <a:latin typeface="Cambria Math" panose="02040503050406030204" pitchFamily="18" charset="0"/>
                          </a:rPr>
                          <m:t>𝒌</m:t>
                        </m:r>
                      </m:sup>
                    </m:sSup>
                  </m:oMath>
                </a14:m>
                <a:r>
                  <a:rPr lang="ja-JP" altLang="en-US" sz="3200" b="1" dirty="0" smtClean="0"/>
                  <a:t>となるベクトル</a:t>
                </a:r>
                <a:r>
                  <a:rPr lang="en-US" altLang="ja-JP" sz="3200" b="1" dirty="0" smtClean="0"/>
                  <a:t>, </a:t>
                </a:r>
                <a:r>
                  <a:rPr lang="ja-JP" altLang="en-US" sz="3200" b="1" dirty="0" smtClean="0"/>
                  <a:t>状態を表す</a:t>
                </a:r>
                <a:endParaRPr lang="en-US" altLang="ja-JP" sz="3200" b="1" dirty="0" smtClean="0"/>
              </a:p>
              <a:p>
                <a:pPr marL="0" indent="0">
                  <a:buNone/>
                </a:pPr>
                <a:r>
                  <a:rPr lang="ja-JP" altLang="en-US" sz="3200" b="1" dirty="0" smtClean="0"/>
                  <a:t>特徴期待値</a:t>
                </a:r>
                <a14:m>
                  <m:oMath xmlns:m="http://schemas.openxmlformats.org/officeDocument/2006/math">
                    <m:r>
                      <a:rPr lang="en-US" altLang="ja-JP" sz="3200" b="1" i="1" smtClean="0">
                        <a:latin typeface="Cambria Math" panose="02040503050406030204" pitchFamily="18" charset="0"/>
                      </a:rPr>
                      <m:t>𝝁</m:t>
                    </m:r>
                    <m:d>
                      <m:dPr>
                        <m:ctrlPr>
                          <a:rPr lang="en-US" altLang="ja-JP" sz="3200" b="1" i="1" smtClean="0">
                            <a:latin typeface="Cambria Math" panose="02040503050406030204" pitchFamily="18" charset="0"/>
                          </a:rPr>
                        </m:ctrlPr>
                      </m:dPr>
                      <m:e>
                        <m:r>
                          <a:rPr lang="en-US" altLang="ja-JP" sz="3200" b="1" i="1" smtClean="0">
                            <a:latin typeface="Cambria Math" panose="02040503050406030204" pitchFamily="18" charset="0"/>
                          </a:rPr>
                          <m:t>𝝅</m:t>
                        </m:r>
                      </m:e>
                    </m:d>
                    <m:r>
                      <a:rPr lang="en-US" altLang="ja-JP" sz="3200" b="1" i="1" smtClean="0">
                        <a:latin typeface="Cambria Math" panose="02040503050406030204" pitchFamily="18" charset="0"/>
                      </a:rPr>
                      <m:t>=</m:t>
                    </m:r>
                    <m:r>
                      <a:rPr lang="ja-JP" altLang="en-US" sz="3200" b="1" i="1" smtClean="0">
                        <a:latin typeface="Cambria Math" panose="02040503050406030204" pitchFamily="18" charset="0"/>
                      </a:rPr>
                      <m:t>𝔼</m:t>
                    </m:r>
                    <m:d>
                      <m:dPr>
                        <m:begChr m:val="["/>
                        <m:endChr m:val="]"/>
                        <m:ctrlPr>
                          <a:rPr lang="en-US" altLang="ja-JP" sz="3200" b="1" i="1" smtClean="0">
                            <a:latin typeface="Cambria Math" panose="02040503050406030204" pitchFamily="18" charset="0"/>
                          </a:rPr>
                        </m:ctrlPr>
                      </m:dPr>
                      <m:e>
                        <m:nary>
                          <m:naryPr>
                            <m:chr m:val="∑"/>
                            <m:ctrlPr>
                              <a:rPr lang="en-US" altLang="ja-JP" sz="3200" b="1" i="1" smtClean="0">
                                <a:latin typeface="Cambria Math" panose="02040503050406030204" pitchFamily="18" charset="0"/>
                              </a:rPr>
                            </m:ctrlPr>
                          </m:naryPr>
                          <m:sub>
                            <m:r>
                              <m:rPr>
                                <m:brk m:alnAt="23"/>
                              </m:rPr>
                              <a:rPr lang="en-US" altLang="ja-JP" sz="3200" b="1" i="1" smtClean="0">
                                <a:latin typeface="Cambria Math" panose="02040503050406030204" pitchFamily="18" charset="0"/>
                              </a:rPr>
                              <m:t>𝒕</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𝟎</m:t>
                            </m:r>
                          </m:sub>
                          <m:sup>
                            <m:r>
                              <a:rPr lang="ja-JP" altLang="en-US" sz="3200" b="1" i="1">
                                <a:latin typeface="Cambria Math" panose="02040503050406030204" pitchFamily="18" charset="0"/>
                              </a:rPr>
                              <m:t>∞</m:t>
                            </m:r>
                          </m:sup>
                          <m:e>
                            <m:sSup>
                              <m:sSupPr>
                                <m:ctrlPr>
                                  <a:rPr lang="en-US" altLang="ja-JP" sz="3200" b="1" i="1" smtClean="0">
                                    <a:latin typeface="Cambria Math" panose="02040503050406030204" pitchFamily="18" charset="0"/>
                                  </a:rPr>
                                </m:ctrlPr>
                              </m:sSupPr>
                              <m:e>
                                <m:r>
                                  <a:rPr lang="en-US" altLang="ja-JP" sz="3200" b="1" i="1" smtClean="0">
                                    <a:latin typeface="Cambria Math" panose="02040503050406030204" pitchFamily="18" charset="0"/>
                                  </a:rPr>
                                  <m:t>𝜸</m:t>
                                </m:r>
                              </m:e>
                              <m:sup>
                                <m:r>
                                  <a:rPr lang="en-US" altLang="ja-JP" sz="3200" b="1" i="1" smtClean="0">
                                    <a:latin typeface="Cambria Math" panose="02040503050406030204" pitchFamily="18" charset="0"/>
                                  </a:rPr>
                                  <m:t>𝒕</m:t>
                                </m:r>
                              </m:sup>
                            </m:sSup>
                            <m:r>
                              <a:rPr lang="en-US" altLang="ja-JP" sz="3200" b="1" i="1" smtClean="0">
                                <a:latin typeface="Cambria Math" panose="02040503050406030204" pitchFamily="18" charset="0"/>
                              </a:rPr>
                              <m:t>𝝓</m:t>
                            </m:r>
                            <m:d>
                              <m:dPr>
                                <m:ctrlPr>
                                  <a:rPr lang="en-US" altLang="ja-JP" sz="3200" b="1" i="1" smtClean="0">
                                    <a:latin typeface="Cambria Math" panose="02040503050406030204" pitchFamily="18" charset="0"/>
                                  </a:rPr>
                                </m:ctrlPr>
                              </m:dPr>
                              <m:e>
                                <m:sSub>
                                  <m:sSubPr>
                                    <m:ctrlPr>
                                      <a:rPr lang="en-US" altLang="ja-JP" sz="3200" b="1" i="1" smtClean="0">
                                        <a:latin typeface="Cambria Math" panose="02040503050406030204" pitchFamily="18" charset="0"/>
                                      </a:rPr>
                                    </m:ctrlPr>
                                  </m:sSubPr>
                                  <m:e>
                                    <m:r>
                                      <a:rPr lang="en-US" altLang="ja-JP" sz="3200" b="1" i="1" smtClean="0">
                                        <a:latin typeface="Cambria Math" panose="02040503050406030204" pitchFamily="18" charset="0"/>
                                      </a:rPr>
                                      <m:t>𝒔</m:t>
                                    </m:r>
                                  </m:e>
                                  <m:sub>
                                    <m:r>
                                      <a:rPr lang="en-US" altLang="ja-JP" sz="3200" b="1" i="1" smtClean="0">
                                        <a:latin typeface="Cambria Math" panose="02040503050406030204" pitchFamily="18" charset="0"/>
                                      </a:rPr>
                                      <m:t>𝒕</m:t>
                                    </m:r>
                                  </m:sub>
                                </m:sSub>
                              </m:e>
                            </m:d>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𝝅</m:t>
                            </m:r>
                          </m:e>
                        </m:nary>
                      </m:e>
                    </m:d>
                  </m:oMath>
                </a14:m>
                <a:endParaRPr lang="en-US" altLang="ja-JP" sz="3200" b="1" dirty="0" smtClean="0"/>
              </a:p>
              <a:p>
                <a:pPr marL="0" indent="0">
                  <a:buNone/>
                </a:pPr>
                <a:r>
                  <a:rPr lang="en-US" altLang="ja-JP" sz="3200" b="1" dirty="0" smtClean="0"/>
                  <a:t>		:</a:t>
                </a:r>
                <a:r>
                  <a:rPr lang="en-US" altLang="ja-JP" sz="3200" b="1" dirty="0"/>
                  <a:t> </a:t>
                </a:r>
                <a:r>
                  <a:rPr lang="ja-JP" altLang="en-US" sz="3200" b="1" dirty="0" smtClean="0"/>
                  <a:t>方策</a:t>
                </a:r>
                <a14:m>
                  <m:oMath xmlns:m="http://schemas.openxmlformats.org/officeDocument/2006/math">
                    <m:r>
                      <a:rPr lang="en-US" altLang="ja-JP" sz="3200" b="1" i="1">
                        <a:latin typeface="Cambria Math" panose="02040503050406030204" pitchFamily="18" charset="0"/>
                      </a:rPr>
                      <m:t>𝝅</m:t>
                    </m:r>
                  </m:oMath>
                </a14:m>
                <a:r>
                  <a:rPr lang="ja-JP" altLang="en-US" sz="3200" b="1" dirty="0" smtClean="0"/>
                  <a:t>に従ったときの期待割引累積特徴量</a:t>
                </a:r>
                <a:endParaRPr lang="en-US" altLang="ja-JP" sz="32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rotWithShape="0">
                <a:blip r:embed="rId2"/>
                <a:stretch>
                  <a:fillRect l="-1428" t="-2361" b="-2243"/>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8436696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2.3.3 </a:t>
            </a:r>
            <a:r>
              <a:rPr kumimoji="1" lang="en-US" altLang="ja-JP" sz="3600" b="1" dirty="0" err="1" smtClean="0">
                <a:latin typeface="小塚ゴシック Pro B" panose="020B0800000000000000" pitchFamily="34" charset="-128"/>
                <a:ea typeface="小塚ゴシック Pro B" panose="020B0800000000000000" pitchFamily="34" charset="-128"/>
              </a:rPr>
              <a:t>Abbeel</a:t>
            </a:r>
            <a:r>
              <a:rPr lang="ja-JP" altLang="en-US" sz="3600" b="1" dirty="0" smtClean="0">
                <a:latin typeface="小塚ゴシック Pro B" panose="020B0800000000000000" pitchFamily="34" charset="-128"/>
                <a:ea typeface="小塚ゴシック Pro B" panose="020B0800000000000000" pitchFamily="34" charset="-128"/>
              </a:rPr>
              <a:t>の逆強化学習</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r>
                  <a:rPr lang="en-US" altLang="ja-JP" sz="3200" b="1" dirty="0" smtClean="0"/>
                  <a:t>Abbeel</a:t>
                </a:r>
                <a:r>
                  <a:rPr lang="ja-JP" altLang="en-US" sz="3200" b="1" dirty="0" smtClean="0"/>
                  <a:t>の逆強化学習</a:t>
                </a:r>
                <a:endParaRPr lang="en-US" altLang="ja-JP" sz="3200" b="1" dirty="0" smtClean="0"/>
              </a:p>
              <a:p>
                <a:pPr marL="0" indent="0">
                  <a:buNone/>
                </a:pPr>
                <a:r>
                  <a:rPr lang="ja-JP" altLang="en-US" sz="3200" b="1" dirty="0" smtClean="0"/>
                  <a:t>エキスパートの特徴期待値との差が</a:t>
                </a:r>
                <a14:m>
                  <m:oMath xmlns:m="http://schemas.openxmlformats.org/officeDocument/2006/math">
                    <m:r>
                      <a:rPr lang="en-US" altLang="ja-JP" sz="3200" b="1" i="1" smtClean="0">
                        <a:latin typeface="Cambria Math" panose="02040503050406030204" pitchFamily="18" charset="0"/>
                      </a:rPr>
                      <m:t>𝝉</m:t>
                    </m:r>
                  </m:oMath>
                </a14:m>
                <a:r>
                  <a:rPr lang="ja-JP" altLang="en-US" sz="3200" b="1" dirty="0" smtClean="0"/>
                  <a:t>以下になる特徴期待値を学習を通して得ることができる報酬関数を推定</a:t>
                </a:r>
                <a:endParaRPr lang="en-US" altLang="ja-JP" sz="3200" b="1" dirty="0" smtClean="0"/>
              </a:p>
              <a:p>
                <a:endParaRPr lang="en-US" altLang="ja-JP" sz="3200" b="1" dirty="0" smtClean="0"/>
              </a:p>
              <a:p>
                <a:r>
                  <a:rPr lang="ja-JP" altLang="en-US" sz="3200" b="1" dirty="0" smtClean="0"/>
                  <a:t>推定法</a:t>
                </a:r>
                <a:endParaRPr lang="en-US" altLang="ja-JP" sz="3200" b="1" dirty="0"/>
              </a:p>
              <a:p>
                <a:pPr marL="0" indent="0">
                  <a:buNone/>
                </a:pPr>
                <a:r>
                  <a:rPr lang="en-US" altLang="ja-JP" sz="3200" b="1" dirty="0" smtClean="0"/>
                  <a:t>	</a:t>
                </a:r>
                <a:r>
                  <a:rPr lang="ja-JP" altLang="en-US" sz="2800" b="1" dirty="0" smtClean="0"/>
                  <a:t>・</a:t>
                </a:r>
                <a:r>
                  <a:rPr lang="en-US" altLang="ja-JP" sz="2800" b="1" dirty="0" smtClean="0"/>
                  <a:t>max-margin</a:t>
                </a:r>
                <a:r>
                  <a:rPr lang="ja-JP" altLang="en-US" sz="2800" b="1" dirty="0" smtClean="0"/>
                  <a:t>法  ･･･ </a:t>
                </a:r>
                <a:r>
                  <a:rPr lang="en-US" altLang="ja-JP" sz="2800" b="1" dirty="0" err="1" smtClean="0"/>
                  <a:t>Qpsolver</a:t>
                </a:r>
                <a:r>
                  <a:rPr lang="ja-JP" altLang="en-US" sz="2800" b="1" dirty="0" smtClean="0"/>
                  <a:t>を用いる</a:t>
                </a:r>
                <a:endParaRPr lang="en-US" altLang="ja-JP" sz="2800" b="1" dirty="0" smtClean="0"/>
              </a:p>
              <a:p>
                <a:pPr marL="0" indent="0">
                  <a:buNone/>
                </a:pPr>
                <a:r>
                  <a:rPr lang="en-US" altLang="ja-JP" b="1" dirty="0"/>
                  <a:t>	</a:t>
                </a:r>
                <a:r>
                  <a:rPr lang="ja-JP" altLang="en-US" b="1" dirty="0" smtClean="0"/>
                  <a:t>・</a:t>
                </a:r>
                <a:r>
                  <a:rPr lang="en-US" altLang="ja-JP" b="1" dirty="0" smtClean="0"/>
                  <a:t>projection</a:t>
                </a:r>
                <a:r>
                  <a:rPr lang="ja-JP" altLang="en-US" b="1" dirty="0" smtClean="0"/>
                  <a:t>法     ･･･ 正射影ベクトルを用いる</a:t>
                </a:r>
                <a:endParaRPr lang="en-US" altLang="ja-JP" sz="28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361" r="-220"/>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0512692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2.3.3 </a:t>
            </a:r>
            <a:r>
              <a:rPr lang="en-US" altLang="ja-JP" sz="3600" b="1" dirty="0" smtClean="0">
                <a:latin typeface="小塚ゴシック Pro B" panose="020B0800000000000000" pitchFamily="34" charset="-128"/>
                <a:ea typeface="小塚ゴシック Pro B" panose="020B0800000000000000" pitchFamily="34" charset="-128"/>
              </a:rPr>
              <a:t>projection</a:t>
            </a:r>
            <a:r>
              <a:rPr lang="ja-JP" altLang="en-US" sz="3600" b="1" dirty="0" smtClean="0">
                <a:latin typeface="小塚ゴシック Pro B" panose="020B0800000000000000" pitchFamily="34" charset="-128"/>
                <a:ea typeface="小塚ゴシック Pro B" panose="020B0800000000000000" pitchFamily="34" charset="-128"/>
              </a:rPr>
              <a:t>法</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3" name="コンテンツ プレースホルダー 2"/>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27417" t="54288" r="46555" b="4737"/>
          <a:stretch/>
        </p:blipFill>
        <p:spPr>
          <a:xfrm rot="16373834">
            <a:off x="2808853" y="217565"/>
            <a:ext cx="4020565" cy="8710792"/>
          </a:xfrm>
        </p:spPr>
      </p:pic>
      <mc:AlternateContent xmlns:mc="http://schemas.openxmlformats.org/markup-compatibility/2006" xmlns:a14="http://schemas.microsoft.com/office/drawing/2010/main">
        <mc:Choice Requires="a14">
          <p:sp>
            <p:nvSpPr>
              <p:cNvPr id="4" name="テキスト ボックス 3"/>
              <p:cNvSpPr txBox="1"/>
              <p:nvPr/>
            </p:nvSpPr>
            <p:spPr>
              <a:xfrm>
                <a:off x="9328785" y="3312811"/>
                <a:ext cx="2576731" cy="75642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kumimoji="1" lang="en-US" altLang="ja-JP" b="0" i="1" smtClean="0">
                              <a:latin typeface="Cambria Math" panose="02040503050406030204" pitchFamily="18" charset="0"/>
                            </a:rPr>
                          </m:ctrlPr>
                        </m:sSubPr>
                        <m:e>
                          <m:acc>
                            <m:accPr>
                              <m:chr m:val="̂"/>
                              <m:ctrlPr>
                                <a:rPr kumimoji="1" lang="ja-JP" altLang="en-US" i="1" smtClean="0">
                                  <a:latin typeface="Cambria Math" panose="02040503050406030204" pitchFamily="18" charset="0"/>
                                </a:rPr>
                              </m:ctrlPr>
                            </m:accPr>
                            <m:e>
                              <m:r>
                                <a:rPr kumimoji="1" lang="en-US" altLang="ja-JP" b="0" i="1" smtClean="0">
                                  <a:latin typeface="Cambria Math" panose="02040503050406030204" pitchFamily="18" charset="0"/>
                                </a:rPr>
                                <m:t>𝜇</m:t>
                              </m:r>
                            </m:e>
                          </m:acc>
                        </m:e>
                        <m:sub>
                          <m:r>
                            <a:rPr kumimoji="1" lang="en-US" altLang="ja-JP" b="0" i="1" smtClean="0">
                              <a:latin typeface="Cambria Math" panose="02040503050406030204" pitchFamily="18" charset="0"/>
                            </a:rPr>
                            <m:t>𝐸</m:t>
                          </m:r>
                        </m:sub>
                      </m:sSub>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𝑚</m:t>
                          </m:r>
                        </m:den>
                      </m:f>
                      <m:nary>
                        <m:naryPr>
                          <m:chr m:val="∑"/>
                          <m:ctrlPr>
                            <a:rPr kumimoji="1" lang="en-US" altLang="ja-JP" b="0" i="1" smtClean="0">
                              <a:latin typeface="Cambria Math" panose="02040503050406030204" pitchFamily="18" charset="0"/>
                            </a:rPr>
                          </m:ctrlPr>
                        </m:naryPr>
                        <m:sub>
                          <m:r>
                            <m:rPr>
                              <m:brk m:alnAt="23"/>
                            </m:rP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=1</m:t>
                          </m:r>
                        </m:sub>
                        <m:sup>
                          <m:r>
                            <a:rPr kumimoji="1" lang="en-US" altLang="ja-JP" b="0" i="1" smtClean="0">
                              <a:latin typeface="Cambria Math" panose="02040503050406030204" pitchFamily="18" charset="0"/>
                            </a:rPr>
                            <m:t>𝑚</m:t>
                          </m:r>
                        </m:sup>
                        <m:e>
                          <m:nary>
                            <m:naryPr>
                              <m:chr m:val="∑"/>
                              <m:ctrlPr>
                                <a:rPr kumimoji="1" lang="en-US" altLang="ja-JP" b="0" i="1" smtClean="0">
                                  <a:latin typeface="Cambria Math" panose="02040503050406030204" pitchFamily="18" charset="0"/>
                                </a:rPr>
                              </m:ctrlPr>
                            </m:naryPr>
                            <m:sub>
                              <m:r>
                                <m:rPr>
                                  <m:brk m:alnAt="23"/>
                                </m:rPr>
                                <a:rPr kumimoji="1" lang="en-US" altLang="ja-JP" b="0" i="1" smtClean="0">
                                  <a:latin typeface="Cambria Math" panose="02040503050406030204" pitchFamily="18" charset="0"/>
                                </a:rPr>
                                <m:t>𝑡</m:t>
                              </m:r>
                              <m:r>
                                <a:rPr kumimoji="1" lang="en-US" altLang="ja-JP" b="0" i="1" smtClean="0">
                                  <a:latin typeface="Cambria Math" panose="02040503050406030204" pitchFamily="18" charset="0"/>
                                </a:rPr>
                                <m:t>=0</m:t>
                              </m:r>
                            </m:sub>
                            <m:sup>
                              <m:r>
                                <a:rPr lang="ja-JP" altLang="en-US" i="1">
                                  <a:latin typeface="Cambria Math" panose="02040503050406030204" pitchFamily="18" charset="0"/>
                                </a:rPr>
                                <m:t>∞</m:t>
                              </m:r>
                            </m:sup>
                            <m:e>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𝛾</m:t>
                                  </m:r>
                                </m:e>
                                <m:sup>
                                  <m:r>
                                    <a:rPr kumimoji="1" lang="en-US" altLang="ja-JP" b="0" i="1" smtClean="0">
                                      <a:latin typeface="Cambria Math" panose="02040503050406030204" pitchFamily="18" charset="0"/>
                                    </a:rPr>
                                    <m:t>𝑡</m:t>
                                  </m:r>
                                </m:sup>
                              </m:sSup>
                              <m:r>
                                <a:rPr kumimoji="1" lang="en-US" altLang="ja-JP" b="0" i="1" smtClean="0">
                                  <a:latin typeface="Cambria Math" panose="02040503050406030204" pitchFamily="18" charset="0"/>
                                </a:rPr>
                                <m:t>𝜙</m:t>
                              </m:r>
                              <m:d>
                                <m:dPr>
                                  <m:ctrlPr>
                                    <a:rPr kumimoji="1" lang="en-US" altLang="ja-JP" b="0" i="1" smtClean="0">
                                      <a:latin typeface="Cambria Math" panose="02040503050406030204" pitchFamily="18" charset="0"/>
                                    </a:rPr>
                                  </m:ctrlPr>
                                </m:dPr>
                                <m:e>
                                  <m:sSubSup>
                                    <m:sSubSupPr>
                                      <m:ctrlPr>
                                        <a:rPr kumimoji="1" lang="en-US" altLang="ja-JP" b="0" i="1" smtClean="0">
                                          <a:latin typeface="Cambria Math" panose="02040503050406030204" pitchFamily="18" charset="0"/>
                                        </a:rPr>
                                      </m:ctrlPr>
                                    </m:sSubSupPr>
                                    <m:e>
                                      <m:r>
                                        <a:rPr kumimoji="1" lang="en-US" altLang="ja-JP" b="0" i="1" smtClean="0">
                                          <a:latin typeface="Cambria Math" panose="02040503050406030204" pitchFamily="18" charset="0"/>
                                        </a:rPr>
                                        <m:t>𝑠</m:t>
                                      </m:r>
                                    </m:e>
                                    <m:sub>
                                      <m:r>
                                        <a:rPr kumimoji="1" lang="en-US" altLang="ja-JP" b="0" i="1" smtClean="0">
                                          <a:latin typeface="Cambria Math" panose="02040503050406030204" pitchFamily="18" charset="0"/>
                                        </a:rPr>
                                        <m:t>𝑡</m:t>
                                      </m:r>
                                    </m:sub>
                                    <m:sup>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𝑖</m:t>
                                          </m:r>
                                        </m:e>
                                      </m:d>
                                    </m:sup>
                                  </m:sSubSup>
                                </m:e>
                              </m:d>
                            </m:e>
                          </m:nary>
                        </m:e>
                      </m:nary>
                    </m:oMath>
                  </m:oMathPara>
                </a14:m>
                <a:endParaRPr kumimoji="1" lang="ja-JP" altLang="en-US" dirty="0"/>
              </a:p>
            </p:txBody>
          </p:sp>
        </mc:Choice>
        <mc:Fallback xmlns="">
          <p:sp>
            <p:nvSpPr>
              <p:cNvPr id="4" name="テキスト ボックス 3"/>
              <p:cNvSpPr txBox="1">
                <a:spLocks noRot="1" noChangeAspect="1" noMove="1" noResize="1" noEditPoints="1" noAdjustHandles="1" noChangeArrowheads="1" noChangeShapeType="1" noTextEdit="1"/>
              </p:cNvSpPr>
              <p:nvPr/>
            </p:nvSpPr>
            <p:spPr>
              <a:xfrm>
                <a:off x="9328785" y="3312811"/>
                <a:ext cx="2576731" cy="756426"/>
              </a:xfrm>
              <a:prstGeom prst="rect">
                <a:avLst/>
              </a:prstGeom>
              <a:blipFill>
                <a:blip r:embed="rId3"/>
                <a:stretch>
                  <a:fillRect/>
                </a:stretch>
              </a:blipFill>
            </p:spPr>
            <p:txBody>
              <a:bodyPr/>
              <a:lstStyle/>
              <a:p>
                <a:r>
                  <a:rPr lang="ja-JP" altLang="en-US">
                    <a:noFill/>
                  </a:rPr>
                  <a:t> </a:t>
                </a:r>
              </a:p>
            </p:txBody>
          </p:sp>
        </mc:Fallback>
      </mc:AlternateContent>
      <p:cxnSp>
        <p:nvCxnSpPr>
          <p:cNvPr id="8" name="直線矢印コネクタ 7"/>
          <p:cNvCxnSpPr>
            <a:stCxn id="4" idx="1"/>
          </p:cNvCxnSpPr>
          <p:nvPr/>
        </p:nvCxnSpPr>
        <p:spPr>
          <a:xfrm flipH="1" flipV="1">
            <a:off x="4300151" y="3476367"/>
            <a:ext cx="5028634" cy="21465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9" name="コンテンツ プレースホルダー 2"/>
              <p:cNvSpPr txBox="1">
                <a:spLocks/>
              </p:cNvSpPr>
              <p:nvPr/>
            </p:nvSpPr>
            <p:spPr>
              <a:xfrm>
                <a:off x="838200" y="1169773"/>
                <a:ext cx="11106150" cy="51651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r>
                  <a:rPr lang="ja-JP" altLang="en-US" b="1" dirty="0" smtClean="0"/>
                  <a:t>パラメータ</a:t>
                </a:r>
                <a14:m>
                  <m:oMath xmlns:m="http://schemas.openxmlformats.org/officeDocument/2006/math">
                    <m:r>
                      <a:rPr lang="en-US" altLang="ja-JP" b="1" i="1" smtClean="0">
                        <a:latin typeface="Cambria Math" panose="02040503050406030204" pitchFamily="18" charset="0"/>
                      </a:rPr>
                      <m:t>𝝉</m:t>
                    </m:r>
                  </m:oMath>
                </a14:m>
                <a:r>
                  <a:rPr lang="ja-JP" altLang="en-US" b="1" dirty="0" smtClean="0"/>
                  <a:t>は</a:t>
                </a:r>
                <a:r>
                  <a:rPr lang="ja-JP" altLang="en-US" b="1" dirty="0" smtClean="0">
                    <a:solidFill>
                      <a:srgbClr val="FF0000"/>
                    </a:solidFill>
                  </a:rPr>
                  <a:t>エキスパートの特徴期待値</a:t>
                </a:r>
                <a14:m>
                  <m:oMath xmlns:m="http://schemas.openxmlformats.org/officeDocument/2006/math">
                    <m:sSub>
                      <m:sSubPr>
                        <m:ctrlPr>
                          <a:rPr lang="en-US" altLang="ja-JP" b="1" i="1">
                            <a:solidFill>
                              <a:srgbClr val="FF0000"/>
                            </a:solidFill>
                            <a:latin typeface="Cambria Math" panose="02040503050406030204" pitchFamily="18" charset="0"/>
                          </a:rPr>
                        </m:ctrlPr>
                      </m:sSubPr>
                      <m:e>
                        <m:acc>
                          <m:accPr>
                            <m:chr m:val="̂"/>
                            <m:ctrlPr>
                              <a:rPr lang="ja-JP" altLang="en-US" b="1" i="1">
                                <a:solidFill>
                                  <a:srgbClr val="FF0000"/>
                                </a:solidFill>
                                <a:latin typeface="Cambria Math" panose="02040503050406030204" pitchFamily="18" charset="0"/>
                              </a:rPr>
                            </m:ctrlPr>
                          </m:accPr>
                          <m:e>
                            <m:r>
                              <a:rPr lang="en-US" altLang="ja-JP" b="1" i="1">
                                <a:solidFill>
                                  <a:srgbClr val="FF0000"/>
                                </a:solidFill>
                                <a:latin typeface="Cambria Math" panose="02040503050406030204" pitchFamily="18" charset="0"/>
                              </a:rPr>
                              <m:t>𝝁</m:t>
                            </m:r>
                          </m:e>
                        </m:acc>
                      </m:e>
                      <m:sub>
                        <m:r>
                          <a:rPr lang="en-US" altLang="ja-JP" b="1" i="1">
                            <a:solidFill>
                              <a:srgbClr val="FF0000"/>
                            </a:solidFill>
                            <a:latin typeface="Cambria Math" panose="02040503050406030204" pitchFamily="18" charset="0"/>
                          </a:rPr>
                          <m:t>𝑬</m:t>
                        </m:r>
                      </m:sub>
                    </m:sSub>
                  </m:oMath>
                </a14:m>
                <a:r>
                  <a:rPr lang="ja-JP" altLang="en-US" b="1" dirty="0" smtClean="0"/>
                  <a:t>と</a:t>
                </a:r>
                <a:r>
                  <a:rPr lang="ja-JP" altLang="en-US" b="1" dirty="0" smtClean="0">
                    <a:solidFill>
                      <a:srgbClr val="FF0000"/>
                    </a:solidFill>
                  </a:rPr>
                  <a:t>推定した報酬による特徴期待値</a:t>
                </a:r>
                <a14:m>
                  <m:oMath xmlns:m="http://schemas.openxmlformats.org/officeDocument/2006/math">
                    <m:sSup>
                      <m:sSupPr>
                        <m:ctrlPr>
                          <a:rPr lang="en-US" altLang="ja-JP" b="1" i="1" smtClean="0">
                            <a:solidFill>
                              <a:srgbClr val="FF0000"/>
                            </a:solidFill>
                            <a:latin typeface="Cambria Math" panose="02040503050406030204" pitchFamily="18" charset="0"/>
                          </a:rPr>
                        </m:ctrlPr>
                      </m:sSupPr>
                      <m:e>
                        <m:r>
                          <a:rPr lang="en-US" altLang="ja-JP" b="1" i="1" smtClean="0">
                            <a:solidFill>
                              <a:srgbClr val="FF0000"/>
                            </a:solidFill>
                            <a:latin typeface="Cambria Math" panose="02040503050406030204" pitchFamily="18" charset="0"/>
                          </a:rPr>
                          <m:t>𝝁</m:t>
                        </m:r>
                      </m:e>
                      <m:sup>
                        <m:r>
                          <a:rPr lang="en-US" altLang="ja-JP" b="1" i="1" smtClean="0">
                            <a:solidFill>
                              <a:srgbClr val="FF0000"/>
                            </a:solidFill>
                            <a:latin typeface="Cambria Math" panose="02040503050406030204" pitchFamily="18" charset="0"/>
                          </a:rPr>
                          <m:t>𝒊</m:t>
                        </m:r>
                      </m:sup>
                    </m:sSup>
                  </m:oMath>
                </a14:m>
                <a:r>
                  <a:rPr lang="ja-JP" altLang="en-US" b="1" dirty="0" smtClean="0"/>
                  <a:t>の差が十分近づいたことを判定するための閾値</a:t>
                </a:r>
                <a:endParaRPr lang="en-US" altLang="ja-JP" b="1" dirty="0" smtClean="0"/>
              </a:p>
            </p:txBody>
          </p:sp>
        </mc:Choice>
        <mc:Fallback xmlns="">
          <p:sp>
            <p:nvSpPr>
              <p:cNvPr id="9" name="コンテンツ プレースホルダー 2"/>
              <p:cNvSpPr txBox="1">
                <a:spLocks noRot="1" noChangeAspect="1" noMove="1" noResize="1" noEditPoints="1" noAdjustHandles="1" noChangeArrowheads="1" noChangeShapeType="1" noTextEdit="1"/>
              </p:cNvSpPr>
              <p:nvPr/>
            </p:nvSpPr>
            <p:spPr>
              <a:xfrm>
                <a:off x="838200" y="1169773"/>
                <a:ext cx="11106150" cy="5165124"/>
              </a:xfrm>
              <a:prstGeom prst="rect">
                <a:avLst/>
              </a:prstGeom>
              <a:blipFill>
                <a:blip r:embed="rId4"/>
                <a:stretch>
                  <a:fillRect l="-988" t="-212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1642355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2.3.4 </a:t>
            </a:r>
            <a:r>
              <a:rPr lang="ja-JP" altLang="en-US" sz="4000" b="1" dirty="0" smtClean="0">
                <a:latin typeface="小塚ゴシック Pro B" panose="020B0800000000000000" pitchFamily="34" charset="-128"/>
                <a:ea typeface="小塚ゴシック Pro B" panose="020B0800000000000000" pitchFamily="34" charset="-128"/>
              </a:rPr>
              <a:t>大規模計画問題への適用</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934362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大規模計画問題の報酬設計の問題</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最適方策を導く報酬関数が複数存在するかもしれない</a:t>
            </a:r>
            <a:endParaRPr lang="en-US" altLang="ja-JP" sz="3200" b="1" dirty="0" smtClean="0"/>
          </a:p>
          <a:p>
            <a:r>
              <a:rPr lang="ja-JP" altLang="en-US" sz="3200" b="1" dirty="0" smtClean="0"/>
              <a:t>状態</a:t>
            </a:r>
            <a:r>
              <a:rPr lang="ja-JP" altLang="en-US" sz="3200" b="1" dirty="0"/>
              <a:t>空間</a:t>
            </a:r>
            <a:r>
              <a:rPr lang="ja-JP" altLang="en-US" sz="3200" b="1" dirty="0" smtClean="0"/>
              <a:t>が膨大なので</a:t>
            </a:r>
            <a:r>
              <a:rPr lang="en-US" altLang="ja-JP" sz="3200" b="1" dirty="0" smtClean="0"/>
              <a:t>, </a:t>
            </a:r>
          </a:p>
          <a:p>
            <a:pPr marL="0" indent="0">
              <a:buNone/>
            </a:pPr>
            <a:r>
              <a:rPr lang="ja-JP" altLang="en-US" sz="3200" b="1" dirty="0" smtClean="0"/>
              <a:t>  制約条件が増えすぎて実行可能解が得にくい</a:t>
            </a:r>
            <a:endParaRPr lang="en-US" altLang="ja-JP" sz="3200" b="1" dirty="0" smtClean="0"/>
          </a:p>
          <a:p>
            <a:pPr marL="0" indent="0">
              <a:buNone/>
            </a:pPr>
            <a:endParaRPr lang="en-US" altLang="ja-JP" sz="3200" b="1" dirty="0"/>
          </a:p>
          <a:p>
            <a:pPr marL="0" indent="0">
              <a:buNone/>
            </a:pPr>
            <a:r>
              <a:rPr lang="ja-JP" altLang="en-US" sz="3200" b="1" dirty="0" smtClean="0"/>
              <a:t>⇒何らかの対策が必要</a:t>
            </a:r>
            <a:endParaRPr lang="en-US" altLang="ja-JP" sz="3200" b="1" dirty="0" smtClean="0"/>
          </a:p>
        </p:txBody>
      </p:sp>
    </p:spTree>
    <p:extLst>
      <p:ext uri="{BB962C8B-B14F-4D97-AF65-F5344CB8AC3E}">
        <p14:creationId xmlns:p14="http://schemas.microsoft.com/office/powerpoint/2010/main" val="18134305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大規模計画問題の報酬設計の問題の解決法</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最適方策を導く報酬関数が複数存在するかもしれない</a:t>
            </a:r>
            <a:endParaRPr lang="en-US" altLang="ja-JP" sz="3200" b="1" dirty="0" smtClean="0"/>
          </a:p>
          <a:p>
            <a:pPr marL="0" indent="0">
              <a:buNone/>
            </a:pPr>
            <a:r>
              <a:rPr lang="ja-JP" altLang="en-US" sz="3200" b="1" dirty="0"/>
              <a:t> </a:t>
            </a:r>
            <a:r>
              <a:rPr lang="ja-JP" altLang="en-US" sz="3200" b="1" dirty="0" smtClean="0"/>
              <a:t> ⇒・多目的最適化問題のパレート解から</a:t>
            </a:r>
            <a:r>
              <a:rPr lang="ja-JP" altLang="en-US" sz="3200" b="1" dirty="0"/>
              <a:t>良</a:t>
            </a:r>
            <a:r>
              <a:rPr lang="ja-JP" altLang="en-US" sz="3200" b="1" dirty="0" smtClean="0"/>
              <a:t>いものを選択</a:t>
            </a:r>
            <a:endParaRPr lang="en-US" altLang="ja-JP" sz="3200" b="1" dirty="0" smtClean="0"/>
          </a:p>
          <a:p>
            <a:pPr marL="0" indent="0">
              <a:buNone/>
            </a:pPr>
            <a:r>
              <a:rPr lang="ja-JP" altLang="en-US" sz="3200" b="1" dirty="0"/>
              <a:t>　 </a:t>
            </a:r>
            <a:r>
              <a:rPr lang="ja-JP" altLang="en-US" sz="3200" b="1" dirty="0" smtClean="0"/>
              <a:t> ・学習効率を明示的に考慮した目的関数の導入</a:t>
            </a:r>
            <a:endParaRPr lang="en-US" altLang="ja-JP" sz="3200" b="1" dirty="0"/>
          </a:p>
          <a:p>
            <a:endParaRPr lang="en-US" altLang="ja-JP" sz="3200" b="1" dirty="0" smtClean="0"/>
          </a:p>
          <a:p>
            <a:r>
              <a:rPr lang="ja-JP" altLang="en-US" sz="3200" b="1" dirty="0" smtClean="0"/>
              <a:t>状態</a:t>
            </a:r>
            <a:r>
              <a:rPr lang="ja-JP" altLang="en-US" sz="3200" b="1" dirty="0"/>
              <a:t>空間</a:t>
            </a:r>
            <a:r>
              <a:rPr lang="ja-JP" altLang="en-US" sz="3200" b="1" dirty="0" smtClean="0"/>
              <a:t>が膨大なので</a:t>
            </a:r>
            <a:r>
              <a:rPr lang="en-US" altLang="ja-JP" sz="3200" b="1" dirty="0" smtClean="0"/>
              <a:t>, </a:t>
            </a:r>
          </a:p>
          <a:p>
            <a:pPr marL="0" indent="0">
              <a:buNone/>
            </a:pPr>
            <a:r>
              <a:rPr lang="ja-JP" altLang="en-US" sz="3200" b="1" dirty="0" smtClean="0"/>
              <a:t>  制約条件が増えすぎて実行可能解が得にくい</a:t>
            </a:r>
            <a:endParaRPr lang="en-US" altLang="ja-JP" sz="3200" b="1" dirty="0" smtClean="0"/>
          </a:p>
          <a:p>
            <a:pPr marL="0" indent="0">
              <a:buNone/>
            </a:pPr>
            <a:r>
              <a:rPr lang="en-US" altLang="ja-JP" sz="3200" b="1" dirty="0" smtClean="0"/>
              <a:t>  </a:t>
            </a:r>
            <a:r>
              <a:rPr lang="ja-JP" altLang="en-US" sz="3200" b="1" dirty="0" smtClean="0"/>
              <a:t>⇒制約条件の緩和</a:t>
            </a:r>
            <a:endParaRPr lang="en-US" altLang="ja-JP" sz="3200" b="1" dirty="0" smtClean="0"/>
          </a:p>
          <a:p>
            <a:pPr marL="0" indent="0">
              <a:buNone/>
            </a:pPr>
            <a:endParaRPr lang="en-US" altLang="ja-JP" sz="3200" b="1" dirty="0"/>
          </a:p>
          <a:p>
            <a:pPr marL="0" indent="0">
              <a:buNone/>
            </a:pPr>
            <a:endParaRPr lang="en-US" altLang="ja-JP" sz="3200" b="1" dirty="0"/>
          </a:p>
        </p:txBody>
      </p:sp>
    </p:spTree>
    <p:extLst>
      <p:ext uri="{BB962C8B-B14F-4D97-AF65-F5344CB8AC3E}">
        <p14:creationId xmlns:p14="http://schemas.microsoft.com/office/powerpoint/2010/main" val="30222590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報酬関数の評価 </a:t>
            </a:r>
            <a:r>
              <a:rPr kumimoji="1" lang="en-US" altLang="ja-JP" sz="3600" b="1" dirty="0" smtClean="0">
                <a:latin typeface="小塚ゴシック Pro B" panose="020B0800000000000000" pitchFamily="34" charset="-128"/>
                <a:ea typeface="小塚ゴシック Pro B" panose="020B0800000000000000" pitchFamily="34" charset="-128"/>
              </a:rPr>
              <a:t>: </a:t>
            </a:r>
            <a:r>
              <a:rPr kumimoji="1" lang="ja-JP" altLang="en-US" sz="3600" b="1" dirty="0" smtClean="0">
                <a:latin typeface="小塚ゴシック Pro B" panose="020B0800000000000000" pitchFamily="34" charset="-128"/>
                <a:ea typeface="小塚ゴシック Pro B" panose="020B0800000000000000" pitchFamily="34" charset="-128"/>
              </a:rPr>
              <a:t>学習効率</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ja-JP" altLang="en-US" sz="2800" b="1" dirty="0" smtClean="0"/>
              <a:t>報酬関数を</a:t>
            </a:r>
            <a:r>
              <a:rPr lang="en-US" altLang="ja-JP" b="1" dirty="0"/>
              <a:t>1</a:t>
            </a:r>
            <a:r>
              <a:rPr lang="ja-JP" altLang="en-US" b="1" dirty="0" err="1" smtClean="0"/>
              <a:t>つに</a:t>
            </a:r>
            <a:r>
              <a:rPr lang="ja-JP" altLang="en-US" b="1" dirty="0" smtClean="0"/>
              <a:t>絞り込む</a:t>
            </a:r>
            <a:endParaRPr lang="en-US" altLang="ja-JP" b="1" dirty="0" smtClean="0"/>
          </a:p>
          <a:p>
            <a:pPr marL="0" indent="0">
              <a:buNone/>
            </a:pPr>
            <a:r>
              <a:rPr lang="ja-JP" altLang="en-US" sz="2800" b="1" dirty="0" smtClean="0"/>
              <a:t>⇒別の報酬関数の導入</a:t>
            </a:r>
            <a:endParaRPr lang="en-US" altLang="ja-JP" sz="2800" b="1" dirty="0" smtClean="0"/>
          </a:p>
          <a:p>
            <a:pPr marL="0" indent="0">
              <a:buNone/>
            </a:pPr>
            <a:endParaRPr lang="en-US" altLang="ja-JP" b="1" dirty="0"/>
          </a:p>
          <a:p>
            <a:pPr marL="0" indent="0">
              <a:buNone/>
            </a:pPr>
            <a:r>
              <a:rPr lang="ja-JP" altLang="en-US" sz="2800" b="1" dirty="0" smtClean="0"/>
              <a:t>学習効率を最大にする報酬関数を探索する問題として定式化</a:t>
            </a:r>
            <a:endParaRPr lang="en-US" altLang="ja-JP" sz="2800" b="1" dirty="0" smtClean="0"/>
          </a:p>
          <a:p>
            <a:pPr marL="0" indent="0">
              <a:buNone/>
            </a:pPr>
            <a:r>
              <a:rPr lang="ja-JP" altLang="en-US" b="1" dirty="0" smtClean="0"/>
              <a:t>⇒制約条件を緩和しながら遺伝的アルゴリズム</a:t>
            </a:r>
            <a:r>
              <a:rPr lang="en-US" altLang="ja-JP" b="1" dirty="0" smtClean="0"/>
              <a:t>(GA)</a:t>
            </a:r>
            <a:r>
              <a:rPr lang="ja-JP" altLang="en-US" b="1" dirty="0" smtClean="0"/>
              <a:t>で解く</a:t>
            </a:r>
            <a:endParaRPr lang="en-US" altLang="ja-JP" b="1" dirty="0" smtClean="0"/>
          </a:p>
          <a:p>
            <a:pPr marL="0" indent="0">
              <a:buNone/>
            </a:pPr>
            <a:endParaRPr lang="en-US" altLang="ja-JP" sz="2800" b="1" dirty="0"/>
          </a:p>
        </p:txBody>
      </p:sp>
    </p:spTree>
    <p:extLst>
      <p:ext uri="{BB962C8B-B14F-4D97-AF65-F5344CB8AC3E}">
        <p14:creationId xmlns:p14="http://schemas.microsoft.com/office/powerpoint/2010/main" val="195050566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ja-JP" altLang="en-US" sz="3600" b="1" dirty="0" smtClean="0">
                <a:latin typeface="小塚ゴシック Pro B" panose="020B0800000000000000" pitchFamily="34" charset="-128"/>
                <a:ea typeface="小塚ゴシック Pro B" panose="020B0800000000000000" pitchFamily="34" charset="-128"/>
              </a:rPr>
              <a:t>学習</a:t>
            </a:r>
            <a:r>
              <a:rPr lang="ja-JP" altLang="en-US" sz="3600" b="1" dirty="0">
                <a:latin typeface="小塚ゴシック Pro B" panose="020B0800000000000000" pitchFamily="34" charset="-128"/>
                <a:ea typeface="小塚ゴシック Pro B" panose="020B0800000000000000" pitchFamily="34" charset="-128"/>
              </a:rPr>
              <a:t>効率</a:t>
            </a:r>
            <a:r>
              <a:rPr lang="ja-JP" altLang="en-US" sz="3600" b="1" dirty="0" smtClean="0">
                <a:latin typeface="小塚ゴシック Pro B" panose="020B0800000000000000" pitchFamily="34" charset="-128"/>
                <a:ea typeface="小塚ゴシック Pro B" panose="020B0800000000000000" pitchFamily="34" charset="-128"/>
              </a:rPr>
              <a:t>の定義と目的関数</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a:t>
                </a:r>
                <a:r>
                  <a:rPr lang="ja-JP" altLang="en-US" sz="3200" b="1" dirty="0" smtClean="0"/>
                  <a:t>最適</a:t>
                </a:r>
                <a:r>
                  <a:rPr lang="en-US" altLang="ja-JP" sz="3200" b="1" dirty="0" smtClean="0"/>
                  <a:t>”</a:t>
                </a:r>
                <a:r>
                  <a:rPr lang="ja-JP" altLang="en-US" sz="3200" b="1" dirty="0" smtClean="0"/>
                  <a:t> </a:t>
                </a:r>
                <a:r>
                  <a:rPr lang="en-US" altLang="ja-JP" sz="3200" b="1" dirty="0" smtClean="0"/>
                  <a:t>: </a:t>
                </a:r>
                <a:r>
                  <a:rPr lang="ja-JP" altLang="en-US" sz="3200" b="1" dirty="0" smtClean="0"/>
                  <a:t>最適方策に収束する速さについて</a:t>
                </a:r>
                <a:endParaRPr lang="en-US" altLang="ja-JP" sz="3200" b="1" dirty="0" smtClean="0"/>
              </a:p>
              <a:p>
                <a:pPr marL="0" indent="0">
                  <a:buNone/>
                </a:pPr>
                <a:endParaRPr lang="en-US" altLang="ja-JP" sz="3200" b="1" dirty="0"/>
              </a:p>
              <a:p>
                <a:pPr marL="0" indent="0">
                  <a:buNone/>
                </a:pPr>
                <a:r>
                  <a:rPr lang="ja-JP" altLang="en-US" sz="3200" b="1" dirty="0" smtClean="0"/>
                  <a:t>学習効率の</a:t>
                </a:r>
                <a:r>
                  <a:rPr lang="en-US" altLang="ja-JP" sz="3200" b="1" dirty="0" err="1" smtClean="0"/>
                  <a:t>def</a:t>
                </a:r>
                <a:r>
                  <a:rPr lang="en-US" altLang="ja-JP" sz="3200" b="1" dirty="0" smtClean="0"/>
                  <a:t> : </a:t>
                </a:r>
                <a14:m>
                  <m:oMath xmlns:m="http://schemas.openxmlformats.org/officeDocument/2006/math">
                    <m:r>
                      <a:rPr lang="en-US" altLang="ja-JP" sz="3200" b="1" i="1" smtClean="0">
                        <a:latin typeface="Cambria Math" panose="02040503050406030204" pitchFamily="18" charset="0"/>
                      </a:rPr>
                      <m:t>𝑸𝑳𝒔𝒕𝒆𝒑</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𝑹</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𝒆𝒑𝒊</m:t>
                    </m:r>
                    <m:r>
                      <a:rPr lang="en-US" altLang="ja-JP" sz="3200" b="1" i="1" smtClean="0">
                        <a:latin typeface="Cambria Math" panose="02040503050406030204" pitchFamily="18" charset="0"/>
                      </a:rPr>
                      <m:t>)</m:t>
                    </m:r>
                  </m:oMath>
                </a14:m>
                <a:endParaRPr lang="en-US" altLang="ja-JP" sz="3200" b="1" dirty="0" smtClean="0"/>
              </a:p>
              <a:p>
                <a:pPr marL="0" indent="0">
                  <a:buNone/>
                </a:pPr>
                <a:r>
                  <a:rPr lang="ja-JP" altLang="en-US" sz="3200" b="1" dirty="0" smtClean="0"/>
                  <a:t>ある報酬関数</a:t>
                </a:r>
                <a14:m>
                  <m:oMath xmlns:m="http://schemas.openxmlformats.org/officeDocument/2006/math">
                    <m:r>
                      <a:rPr lang="en-US" altLang="ja-JP" sz="3200" b="1" i="1" smtClean="0">
                        <a:latin typeface="Cambria Math" panose="02040503050406030204" pitchFamily="18" charset="0"/>
                      </a:rPr>
                      <m:t>𝑹</m:t>
                    </m:r>
                  </m:oMath>
                </a14:m>
                <a:r>
                  <a:rPr lang="ja-JP" altLang="en-US" sz="3200" b="1" dirty="0" smtClean="0"/>
                  <a:t>のもとで</a:t>
                </a:r>
                <a14:m>
                  <m:oMath xmlns:m="http://schemas.openxmlformats.org/officeDocument/2006/math">
                    <m:r>
                      <a:rPr lang="en-US" altLang="ja-JP" sz="3200" b="1" i="1" smtClean="0">
                        <a:latin typeface="Cambria Math" panose="02040503050406030204" pitchFamily="18" charset="0"/>
                      </a:rPr>
                      <m:t>𝑸</m:t>
                    </m:r>
                  </m:oMath>
                </a14:m>
                <a:r>
                  <a:rPr lang="ja-JP" altLang="en-US" sz="3200" b="1" dirty="0" smtClean="0"/>
                  <a:t>学習を行った際に</a:t>
                </a:r>
                <a:r>
                  <a:rPr lang="en-US" altLang="ja-JP" sz="3200" b="1" dirty="0" smtClean="0"/>
                  <a:t>, </a:t>
                </a:r>
                <a:r>
                  <a:rPr lang="ja-JP" altLang="en-US" sz="3200" b="1" dirty="0" smtClean="0"/>
                  <a:t>ある</a:t>
                </a:r>
                <a:endParaRPr lang="en-US" altLang="ja-JP" sz="3200" b="1" dirty="0" smtClean="0"/>
              </a:p>
              <a:p>
                <a:pPr marL="0" indent="0">
                  <a:buNone/>
                </a:pPr>
                <a:r>
                  <a:rPr lang="ja-JP" altLang="en-US" sz="3200" b="1" dirty="0" smtClean="0"/>
                  <a:t>エピソード数</a:t>
                </a:r>
                <a14:m>
                  <m:oMath xmlns:m="http://schemas.openxmlformats.org/officeDocument/2006/math">
                    <m:r>
                      <a:rPr lang="en-US" altLang="ja-JP" sz="3200" b="1" i="1">
                        <a:latin typeface="Cambria Math" panose="02040503050406030204" pitchFamily="18" charset="0"/>
                      </a:rPr>
                      <m:t>𝒆𝒑𝒊</m:t>
                    </m:r>
                  </m:oMath>
                </a14:m>
                <a:r>
                  <a:rPr lang="ja-JP" altLang="en-US" sz="3200" b="1" dirty="0" smtClean="0"/>
                  <a:t>が終わるまでに要した累積ステップ数</a:t>
                </a:r>
                <a:endParaRPr lang="en-US" altLang="ja-JP" sz="3200" b="1" dirty="0" smtClean="0"/>
              </a:p>
              <a:p>
                <a:pPr marL="0" indent="0">
                  <a:buNone/>
                </a:pPr>
                <a:endParaRPr lang="en-US" altLang="ja-JP" sz="3200" b="1" dirty="0"/>
              </a:p>
              <a:p>
                <a:pPr marL="0" indent="0">
                  <a:buNone/>
                </a:pPr>
                <a:r>
                  <a:rPr lang="ja-JP" altLang="en-US" sz="3200" b="1" dirty="0" smtClean="0"/>
                  <a:t>⇒目的関数   </a:t>
                </a:r>
                <a14:m>
                  <m:oMath xmlns:m="http://schemas.openxmlformats.org/officeDocument/2006/math">
                    <m:func>
                      <m:funcPr>
                        <m:ctrlPr>
                          <a:rPr lang="en-US" altLang="ja-JP" sz="3200" b="1" i="1" smtClean="0">
                            <a:latin typeface="Cambria Math" panose="02040503050406030204" pitchFamily="18" charset="0"/>
                          </a:rPr>
                        </m:ctrlPr>
                      </m:funcPr>
                      <m:fName>
                        <m:limLow>
                          <m:limLowPr>
                            <m:ctrlPr>
                              <a:rPr lang="en-US" altLang="ja-JP" sz="3200" b="1" i="1" smtClean="0">
                                <a:latin typeface="Cambria Math" panose="02040503050406030204" pitchFamily="18" charset="0"/>
                              </a:rPr>
                            </m:ctrlPr>
                          </m:limLowPr>
                          <m:e>
                            <m:r>
                              <m:rPr>
                                <m:sty m:val="p"/>
                              </m:rPr>
                              <a:rPr lang="en-US" altLang="ja-JP" sz="3200" b="0" i="0" smtClean="0">
                                <a:latin typeface="Cambria Math" panose="02040503050406030204" pitchFamily="18" charset="0"/>
                              </a:rPr>
                              <m:t>min</m:t>
                            </m:r>
                          </m:e>
                          <m:lim>
                            <m:r>
                              <a:rPr lang="en-US" altLang="ja-JP" sz="3200" b="1" i="1" smtClean="0">
                                <a:latin typeface="Cambria Math" panose="02040503050406030204" pitchFamily="18" charset="0"/>
                              </a:rPr>
                              <m:t>𝑹</m:t>
                            </m:r>
                          </m:lim>
                        </m:limLow>
                      </m:fName>
                      <m:e>
                        <m:r>
                          <a:rPr lang="en-US" altLang="ja-JP" sz="3200" b="1" i="1" smtClean="0">
                            <a:latin typeface="Cambria Math" panose="02040503050406030204" pitchFamily="18" charset="0"/>
                          </a:rPr>
                          <m:t>𝑸𝑳𝒔𝒕𝒆𝒑</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𝑹</m:t>
                        </m:r>
                        <m:r>
                          <a:rPr lang="en-US" altLang="ja-JP" sz="3200" b="1" i="1" smtClean="0">
                            <a:latin typeface="Cambria Math" panose="02040503050406030204" pitchFamily="18" charset="0"/>
                          </a:rPr>
                          <m:t>,</m:t>
                        </m:r>
                        <m:r>
                          <a:rPr lang="en-US" altLang="ja-JP" sz="3200" b="1" i="1" smtClean="0">
                            <a:latin typeface="Cambria Math" panose="02040503050406030204" pitchFamily="18" charset="0"/>
                          </a:rPr>
                          <m:t>𝒆𝒑𝒊</m:t>
                        </m:r>
                        <m:r>
                          <a:rPr lang="en-US" altLang="ja-JP" sz="3200" b="1" i="1" smtClean="0">
                            <a:latin typeface="Cambria Math" panose="02040503050406030204" pitchFamily="18" charset="0"/>
                          </a:rPr>
                          <m:t>)</m:t>
                        </m:r>
                      </m:e>
                    </m:func>
                  </m:oMath>
                </a14:m>
                <a:endParaRPr lang="en-US" altLang="ja-JP" sz="3200" b="1" dirty="0"/>
              </a:p>
              <a:p>
                <a:pPr marL="0" indent="0">
                  <a:buNone/>
                </a:pPr>
                <a:r>
                  <a:rPr lang="ja-JP" altLang="en-US" sz="3200" b="1" dirty="0" smtClean="0"/>
                  <a:t>　とすればよい</a:t>
                </a:r>
                <a:endParaRPr lang="en-US" altLang="ja-JP" sz="3200" b="1" dirty="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361"/>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806992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en-US" altLang="ja-JP" sz="3600" b="1" dirty="0" smtClean="0">
                <a:latin typeface="小塚ゴシック Pro B" panose="020B0800000000000000" pitchFamily="34" charset="-128"/>
                <a:ea typeface="小塚ゴシック Pro B" panose="020B0800000000000000" pitchFamily="34" charset="-128"/>
              </a:rPr>
              <a:t>GA</a:t>
            </a:r>
            <a:r>
              <a:rPr lang="ja-JP" altLang="en-US" sz="3600" b="1" dirty="0" err="1" smtClean="0">
                <a:latin typeface="小塚ゴシック Pro B" panose="020B0800000000000000" pitchFamily="34" charset="-128"/>
                <a:ea typeface="小塚ゴシック Pro B" panose="020B0800000000000000" pitchFamily="34" charset="-128"/>
              </a:rPr>
              <a:t>への</a:t>
            </a:r>
            <a:r>
              <a:rPr lang="ja-JP" altLang="en-US" sz="3600" b="1" dirty="0" smtClean="0">
                <a:latin typeface="小塚ゴシック Pro B" panose="020B0800000000000000" pitchFamily="34" charset="-128"/>
                <a:ea typeface="小塚ゴシック Pro B" panose="020B0800000000000000" pitchFamily="34" charset="-128"/>
              </a:rPr>
              <a:t>適用</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GA</a:t>
                </a:r>
                <a:r>
                  <a:rPr lang="ja-JP" altLang="en-US" sz="3200" b="1" dirty="0" smtClean="0"/>
                  <a:t>の各個体の遺伝子     </a:t>
                </a:r>
                <a:r>
                  <a:rPr lang="en-US" altLang="ja-JP" sz="3200" b="1" dirty="0" smtClean="0"/>
                  <a:t>: </a:t>
                </a:r>
                <a:r>
                  <a:rPr lang="ja-JP" altLang="en-US" sz="3200" b="1" dirty="0" smtClean="0"/>
                  <a:t>報酬関数</a:t>
                </a:r>
                <a14:m>
                  <m:oMath xmlns:m="http://schemas.openxmlformats.org/officeDocument/2006/math">
                    <m:r>
                      <a:rPr lang="en-US" altLang="ja-JP" sz="3200" b="1" i="1" smtClean="0">
                        <a:latin typeface="Cambria Math" panose="02040503050406030204" pitchFamily="18" charset="0"/>
                      </a:rPr>
                      <m:t>𝑹</m:t>
                    </m:r>
                  </m:oMath>
                </a14:m>
                <a:endParaRPr lang="en-US" altLang="ja-JP" sz="3200" b="1" dirty="0" smtClean="0"/>
              </a:p>
              <a:p>
                <a:pPr marL="0" indent="0">
                  <a:buNone/>
                </a:pPr>
                <a:r>
                  <a:rPr lang="en-US" altLang="ja-JP" sz="3200" b="1" dirty="0" smtClean="0"/>
                  <a:t>		       </a:t>
                </a:r>
                <a:r>
                  <a:rPr lang="ja-JP" altLang="en-US" sz="3200" b="1" dirty="0" smtClean="0"/>
                  <a:t>各染色体 </a:t>
                </a:r>
                <a:r>
                  <a:rPr lang="en-US" altLang="ja-JP" sz="3200" b="1" dirty="0" smtClean="0"/>
                  <a:t>: 1</a:t>
                </a:r>
                <a:r>
                  <a:rPr lang="ja-JP" altLang="en-US" sz="3200" b="1" dirty="0" err="1" smtClean="0"/>
                  <a:t>つの</a:t>
                </a:r>
                <a:r>
                  <a:rPr lang="ja-JP" altLang="en-US" sz="3200" b="1" dirty="0" smtClean="0"/>
                  <a:t>状態の報酬</a:t>
                </a:r>
                <a:endParaRPr lang="en-US" altLang="ja-JP" sz="3200" b="1" dirty="0" smtClean="0"/>
              </a:p>
              <a:p>
                <a:pPr marL="0" indent="0">
                  <a:buNone/>
                </a:pPr>
                <a:endParaRPr lang="en-US" altLang="ja-JP" sz="3200" b="1" dirty="0"/>
              </a:p>
              <a:p>
                <a:pPr marL="0" indent="0">
                  <a:buNone/>
                </a:pPr>
                <a:r>
                  <a:rPr lang="en-US" altLang="ja-JP" sz="3200" b="1" dirty="0" smtClean="0"/>
                  <a:t>GA</a:t>
                </a:r>
                <a:r>
                  <a:rPr lang="ja-JP" altLang="en-US" sz="3200" b="1" dirty="0" smtClean="0"/>
                  <a:t>では目的関数を直接扱えない</a:t>
                </a:r>
                <a:endParaRPr lang="en-US" altLang="ja-JP" sz="3200" b="1" dirty="0" smtClean="0"/>
              </a:p>
              <a:p>
                <a:pPr marL="0" indent="0">
                  <a:buNone/>
                </a:pPr>
                <a:r>
                  <a:rPr lang="ja-JP" altLang="en-US" sz="3200" b="1" dirty="0" smtClean="0"/>
                  <a:t>⇒制約条件を破った数に比例したペナルティを与える</a:t>
                </a:r>
                <a:r>
                  <a:rPr lang="en-US" altLang="ja-JP" sz="3200" b="1" dirty="0" smtClean="0"/>
                  <a:t> </a:t>
                </a:r>
                <a:endParaRPr lang="en-US" altLang="ja-JP" sz="3200" b="1" dirty="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361"/>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38208747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 </a:t>
            </a:r>
            <a:r>
              <a:rPr lang="ja-JP" altLang="en-US" sz="4000" b="1" dirty="0" smtClean="0">
                <a:latin typeface="小塚ゴシック Pro B" panose="020B0800000000000000" pitchFamily="34" charset="-128"/>
                <a:ea typeface="小塚ゴシック Pro B" panose="020B0800000000000000" pitchFamily="34" charset="-128"/>
              </a:rPr>
              <a:t>逆強化学習</a:t>
            </a:r>
            <a:r>
              <a:rPr lang="en-US" altLang="ja-JP" sz="4000" b="1" dirty="0" smtClean="0">
                <a:latin typeface="小塚ゴシック Pro B" panose="020B0800000000000000" pitchFamily="34" charset="-128"/>
                <a:ea typeface="小塚ゴシック Pro B" panose="020B0800000000000000" pitchFamily="34" charset="-128"/>
              </a:rPr>
              <a:t>(Inverse Reinforcement Learning)</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95334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en-US" altLang="ja-JP" sz="3600" b="1" dirty="0" smtClean="0">
                <a:latin typeface="小塚ゴシック Pro B" panose="020B0800000000000000" pitchFamily="34" charset="-128"/>
                <a:ea typeface="小塚ゴシック Pro B" panose="020B0800000000000000" pitchFamily="34" charset="-128"/>
              </a:rPr>
              <a:t>GA</a:t>
            </a:r>
            <a:r>
              <a:rPr lang="ja-JP" altLang="en-US" sz="3600" b="1" dirty="0" smtClean="0">
                <a:latin typeface="小塚ゴシック Pro B" panose="020B0800000000000000" pitchFamily="34" charset="-128"/>
                <a:ea typeface="小塚ゴシック Pro B" panose="020B0800000000000000" pitchFamily="34" charset="-128"/>
              </a:rPr>
              <a:t>の計算時間の削減</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ja-JP" altLang="en-US" sz="3200" b="1" dirty="0" smtClean="0"/>
                  <a:t>計算時間の削減のために</a:t>
                </a:r>
                <a:r>
                  <a:rPr lang="en-US" altLang="ja-JP" sz="3200" b="1" dirty="0" smtClean="0"/>
                  <a:t>, </a:t>
                </a:r>
                <a:r>
                  <a:rPr lang="ja-JP" altLang="en-US" sz="3200" b="1" dirty="0" smtClean="0"/>
                  <a:t>各個体を</a:t>
                </a:r>
                <a:r>
                  <a:rPr lang="en-US" altLang="ja-JP" sz="3200" b="1" dirty="0" smtClean="0"/>
                  <a:t>2</a:t>
                </a:r>
                <a:r>
                  <a:rPr lang="ja-JP" altLang="en-US" sz="3200" b="1" dirty="0" smtClean="0"/>
                  <a:t>段階に分けて進化</a:t>
                </a:r>
                <a:endParaRPr lang="en-US" altLang="ja-JP" sz="3200" b="1" dirty="0" smtClean="0"/>
              </a:p>
              <a:p>
                <a:pPr marL="514350" indent="-514350">
                  <a:buFont typeface="+mj-lt"/>
                  <a:buAutoNum type="arabicPeriod"/>
                </a:pPr>
                <a:endParaRPr lang="en-US" altLang="ja-JP" sz="3200" b="1" dirty="0" smtClean="0"/>
              </a:p>
              <a:p>
                <a:pPr marL="514350" indent="-514350">
                  <a:buFont typeface="+mj-lt"/>
                  <a:buAutoNum type="arabicPeriod"/>
                </a:pPr>
                <a:r>
                  <a:rPr lang="ja-JP" altLang="en-US" sz="3200" b="1" dirty="0" smtClean="0"/>
                  <a:t>制約条件をすべて満たす解の探索</a:t>
                </a:r>
                <a:endParaRPr lang="en-US" altLang="ja-JP" sz="3200" b="1" dirty="0" smtClean="0"/>
              </a:p>
              <a:p>
                <a:pPr marL="0" indent="0">
                  <a:buNone/>
                </a:pPr>
                <a:r>
                  <a:rPr lang="ja-JP" altLang="en-US" sz="3200" b="1" dirty="0" smtClean="0"/>
                  <a:t>　 </a:t>
                </a:r>
                <a:r>
                  <a:rPr lang="ja-JP" altLang="en-US" sz="3200" b="1" dirty="0" smtClean="0">
                    <a:solidFill>
                      <a:srgbClr val="FF0000"/>
                    </a:solidFill>
                  </a:rPr>
                  <a:t>制約条件に関するペナルティのみを用いて</a:t>
                </a:r>
                <a:r>
                  <a:rPr lang="ja-JP" altLang="en-US" sz="3200" b="1" dirty="0" smtClean="0"/>
                  <a:t>解を全て探索</a:t>
                </a:r>
                <a:endParaRPr lang="en-US" altLang="ja-JP" sz="3200" b="1" dirty="0"/>
              </a:p>
              <a:p>
                <a:pPr marL="0" indent="0">
                  <a:buNone/>
                </a:pPr>
                <a:r>
                  <a:rPr lang="ja-JP" altLang="en-US" sz="3200" b="1" dirty="0" smtClean="0"/>
                  <a:t>　 ⇒普通の</a:t>
                </a:r>
                <a:r>
                  <a:rPr lang="en-US" altLang="ja-JP" sz="3200" b="1" dirty="0" smtClean="0"/>
                  <a:t>GA</a:t>
                </a:r>
                <a:r>
                  <a:rPr lang="ja-JP" altLang="en-US" sz="3200" b="1" dirty="0" err="1" smtClean="0"/>
                  <a:t>には</a:t>
                </a:r>
                <a:r>
                  <a:rPr lang="ja-JP" altLang="en-US" sz="3200" b="1" dirty="0" smtClean="0"/>
                  <a:t>ないステップ</a:t>
                </a:r>
                <a:endParaRPr lang="en-US" altLang="ja-JP" sz="3200" b="1" dirty="0" smtClean="0"/>
              </a:p>
              <a:p>
                <a:pPr marL="0" indent="0">
                  <a:buNone/>
                </a:pPr>
                <a:endParaRPr lang="en-US" altLang="ja-JP" sz="3200" b="1" dirty="0" smtClean="0"/>
              </a:p>
              <a:p>
                <a:pPr marL="0" indent="0">
                  <a:buNone/>
                </a:pPr>
                <a:r>
                  <a:rPr lang="en-US" altLang="ja-JP" sz="3200" b="1" dirty="0" smtClean="0"/>
                  <a:t>2.  1.</a:t>
                </a:r>
                <a:r>
                  <a:rPr lang="ja-JP" altLang="en-US" sz="3200" b="1" dirty="0" smtClean="0"/>
                  <a:t>を満たす解の中から学習効率を改善する解の探索</a:t>
                </a:r>
                <a:endParaRPr lang="en-US" altLang="ja-JP" sz="3200" b="1" dirty="0" smtClean="0"/>
              </a:p>
              <a:p>
                <a:pPr marL="0" indent="0">
                  <a:buNone/>
                </a:pPr>
                <a:r>
                  <a:rPr lang="ja-JP" altLang="en-US" sz="3200" b="1" dirty="0"/>
                  <a:t>　</a:t>
                </a:r>
                <a:r>
                  <a:rPr lang="en-US" altLang="ja-JP" sz="3200" b="1" dirty="0"/>
                  <a:t> </a:t>
                </a:r>
                <a:r>
                  <a:rPr lang="ja-JP" altLang="en-US" sz="3200" b="1" dirty="0" smtClean="0"/>
                  <a:t>個体の報酬で</a:t>
                </a:r>
                <a:r>
                  <a:rPr lang="en-US" altLang="ja-JP" sz="3200" b="1" dirty="0" smtClean="0"/>
                  <a:t>Q</a:t>
                </a:r>
                <a:r>
                  <a:rPr lang="ja-JP" altLang="en-US" sz="3200" b="1" dirty="0" smtClean="0"/>
                  <a:t>学習をして</a:t>
                </a:r>
                <a14:m>
                  <m:oMath xmlns:m="http://schemas.openxmlformats.org/officeDocument/2006/math">
                    <m:r>
                      <a:rPr lang="en-US" altLang="ja-JP" sz="3200" b="1" i="1">
                        <a:latin typeface="Cambria Math" panose="02040503050406030204" pitchFamily="18" charset="0"/>
                      </a:rPr>
                      <m:t>𝑸𝑳𝒔𝒕𝒆𝒑</m:t>
                    </m:r>
                    <m:r>
                      <a:rPr lang="en-US" altLang="ja-JP" sz="3200" b="1" i="1">
                        <a:latin typeface="Cambria Math" panose="02040503050406030204" pitchFamily="18" charset="0"/>
                      </a:rPr>
                      <m:t>(</m:t>
                    </m:r>
                    <m:r>
                      <a:rPr lang="en-US" altLang="ja-JP" sz="3200" b="1" i="1">
                        <a:latin typeface="Cambria Math" panose="02040503050406030204" pitchFamily="18" charset="0"/>
                      </a:rPr>
                      <m:t>𝑹</m:t>
                    </m:r>
                    <m:r>
                      <a:rPr lang="en-US" altLang="ja-JP" sz="3200" b="1" i="1">
                        <a:latin typeface="Cambria Math" panose="02040503050406030204" pitchFamily="18" charset="0"/>
                      </a:rPr>
                      <m:t>,</m:t>
                    </m:r>
                    <m:r>
                      <a:rPr lang="en-US" altLang="ja-JP" sz="3200" b="1" i="1">
                        <a:latin typeface="Cambria Math" panose="02040503050406030204" pitchFamily="18" charset="0"/>
                      </a:rPr>
                      <m:t>𝒆𝒑𝒊</m:t>
                    </m:r>
                    <m:r>
                      <a:rPr lang="en-US" altLang="ja-JP" sz="3200" b="1" i="1">
                        <a:latin typeface="Cambria Math" panose="02040503050406030204" pitchFamily="18" charset="0"/>
                      </a:rPr>
                      <m:t>)</m:t>
                    </m:r>
                  </m:oMath>
                </a14:m>
                <a:r>
                  <a:rPr lang="ja-JP" altLang="en-US" sz="3200" b="1" dirty="0" smtClean="0"/>
                  <a:t>を計算</a:t>
                </a:r>
                <a:endParaRPr lang="en-US" altLang="ja-JP" sz="3200" b="1" dirty="0" smtClean="0"/>
              </a:p>
              <a:p>
                <a:pPr marL="0" indent="0">
                  <a:buNone/>
                </a:pPr>
                <a:r>
                  <a:rPr lang="ja-JP" altLang="en-US" sz="3200" b="1" dirty="0"/>
                  <a:t>　</a:t>
                </a:r>
                <a:r>
                  <a:rPr lang="ja-JP" altLang="en-US" sz="3200" b="1" dirty="0" smtClean="0"/>
                  <a:t> ⇒学習効率に比例した評価値を与える</a:t>
                </a:r>
                <a:endParaRPr lang="en-US" altLang="ja-JP" sz="3200" b="1" dirty="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593" t="-2361" b="-2007"/>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8718279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ja-JP" altLang="en-US" sz="3600" b="1" dirty="0" smtClean="0">
                <a:latin typeface="小塚ゴシック Pro B" panose="020B0800000000000000" pitchFamily="34" charset="-128"/>
                <a:ea typeface="小塚ゴシック Pro B" panose="020B0800000000000000" pitchFamily="34" charset="-128"/>
              </a:rPr>
              <a:t>二段階進化のメリット</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ja-JP" altLang="en-US" sz="3200" b="1" u="sng" dirty="0" smtClean="0"/>
              <a:t>メリット</a:t>
            </a:r>
            <a:endParaRPr lang="en-US" altLang="ja-JP" sz="3200" b="1" u="sng" dirty="0" smtClean="0"/>
          </a:p>
          <a:p>
            <a:pPr marL="0" indent="0">
              <a:buNone/>
            </a:pPr>
            <a:r>
              <a:rPr lang="en-US" altLang="ja-JP" sz="3200" b="1" dirty="0" smtClean="0"/>
              <a:t>1.</a:t>
            </a:r>
            <a:r>
              <a:rPr lang="ja-JP" altLang="en-US" sz="3200" b="1" dirty="0" smtClean="0"/>
              <a:t>の制約条件を満たさない解は最適行動の獲得が</a:t>
            </a:r>
            <a:endParaRPr lang="en-US" altLang="ja-JP" sz="3200" b="1" dirty="0" smtClean="0"/>
          </a:p>
          <a:p>
            <a:pPr marL="0" indent="0">
              <a:buNone/>
            </a:pPr>
            <a:r>
              <a:rPr lang="ja-JP" altLang="en-US" sz="3200" b="1" dirty="0" smtClean="0"/>
              <a:t>保証されないので</a:t>
            </a:r>
            <a:r>
              <a:rPr lang="en-US" altLang="ja-JP" sz="3200" b="1" dirty="0" smtClean="0"/>
              <a:t>, </a:t>
            </a:r>
            <a:r>
              <a:rPr lang="ja-JP" altLang="en-US" sz="3200" b="1" dirty="0" smtClean="0"/>
              <a:t>時間がかかる</a:t>
            </a:r>
            <a:endParaRPr lang="en-US" altLang="ja-JP" sz="3200" b="1" dirty="0" smtClean="0"/>
          </a:p>
          <a:p>
            <a:pPr marL="0" indent="0">
              <a:buNone/>
            </a:pPr>
            <a:r>
              <a:rPr lang="ja-JP" altLang="en-US" sz="3200" b="1" dirty="0" smtClean="0"/>
              <a:t>⇒除外すると計算時間が早くなる</a:t>
            </a:r>
            <a:endParaRPr lang="en-US" altLang="ja-JP" sz="3200" b="1" dirty="0" smtClean="0"/>
          </a:p>
        </p:txBody>
      </p:sp>
    </p:spTree>
    <p:extLst>
      <p:ext uri="{BB962C8B-B14F-4D97-AF65-F5344CB8AC3E}">
        <p14:creationId xmlns:p14="http://schemas.microsoft.com/office/powerpoint/2010/main" val="31480822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en-US" altLang="ja-JP" sz="3600" b="1" dirty="0" smtClean="0">
                <a:latin typeface="小塚ゴシック Pro B" panose="020B0800000000000000" pitchFamily="34" charset="-128"/>
                <a:ea typeface="小塚ゴシック Pro B" panose="020B0800000000000000" pitchFamily="34" charset="-128"/>
              </a:rPr>
              <a:t>GAIR</a:t>
            </a:r>
            <a:r>
              <a:rPr lang="en-US" altLang="ja-JP" sz="3600" b="1" dirty="0">
                <a:latin typeface="小塚ゴシック Pro B" panose="020B0800000000000000" pitchFamily="34" charset="-128"/>
                <a:ea typeface="小塚ゴシック Pro B" panose="020B0800000000000000" pitchFamily="34" charset="-128"/>
              </a:rPr>
              <a:t>L</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GA</a:t>
            </a:r>
            <a:r>
              <a:rPr lang="ja-JP" altLang="en-US" sz="3200" b="1" dirty="0" smtClean="0"/>
              <a:t>と逆強化学習を組み合わせた手法</a:t>
            </a:r>
            <a:endParaRPr lang="en-US" altLang="ja-JP" sz="3200" b="1" dirty="0" smtClean="0"/>
          </a:p>
        </p:txBody>
      </p:sp>
      <p:pic>
        <p:nvPicPr>
          <p:cNvPr id="3" name="図 2"/>
          <p:cNvPicPr>
            <a:picLocks noChangeAspect="1"/>
          </p:cNvPicPr>
          <p:nvPr/>
        </p:nvPicPr>
        <p:blipFill rotWithShape="1">
          <a:blip r:embed="rId2" cstate="print">
            <a:extLst>
              <a:ext uri="{28A0092B-C50C-407E-A947-70E740481C1C}">
                <a14:useLocalDpi xmlns:a14="http://schemas.microsoft.com/office/drawing/2010/main" val="0"/>
              </a:ext>
            </a:extLst>
          </a:blip>
          <a:srcRect l="60654" t="53723" r="15540" b="4475"/>
          <a:stretch/>
        </p:blipFill>
        <p:spPr>
          <a:xfrm rot="16361828">
            <a:off x="3557387" y="-1534610"/>
            <a:ext cx="4869619" cy="11768282"/>
          </a:xfrm>
          <a:prstGeom prst="rect">
            <a:avLst/>
          </a:prstGeom>
        </p:spPr>
      </p:pic>
    </p:spTree>
    <p:extLst>
      <p:ext uri="{BB962C8B-B14F-4D97-AF65-F5344CB8AC3E}">
        <p14:creationId xmlns:p14="http://schemas.microsoft.com/office/powerpoint/2010/main" val="27641060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ja-JP" altLang="en-US" sz="3600" b="1" dirty="0" smtClean="0">
                <a:latin typeface="小塚ゴシック Pro B" panose="020B0800000000000000" pitchFamily="34" charset="-128"/>
                <a:ea typeface="小塚ゴシック Pro B" panose="020B0800000000000000" pitchFamily="34" charset="-128"/>
              </a:rPr>
              <a:t>逆強化</a:t>
            </a:r>
            <a:r>
              <a:rPr lang="ja-JP" altLang="en-US" sz="3600" b="1" dirty="0">
                <a:latin typeface="小塚ゴシック Pro B" panose="020B0800000000000000" pitchFamily="34" charset="-128"/>
                <a:ea typeface="小塚ゴシック Pro B" panose="020B0800000000000000" pitchFamily="34" charset="-128"/>
              </a:rPr>
              <a:t>学習</a:t>
            </a:r>
            <a:r>
              <a:rPr lang="ja-JP" altLang="en-US" sz="3600" b="1" dirty="0" smtClean="0">
                <a:latin typeface="小塚ゴシック Pro B" panose="020B0800000000000000" pitchFamily="34" charset="-128"/>
                <a:ea typeface="小塚ゴシック Pro B" panose="020B0800000000000000" pitchFamily="34" charset="-128"/>
              </a:rPr>
              <a:t>の制約条件の緩和</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Ng</a:t>
            </a:r>
            <a:r>
              <a:rPr lang="ja-JP" altLang="en-US" sz="3200" b="1" dirty="0" smtClean="0"/>
              <a:t>の逆強化学習の制約条件</a:t>
            </a:r>
            <a:endParaRPr lang="en-US" altLang="ja-JP" sz="3200" b="1" dirty="0" smtClean="0"/>
          </a:p>
          <a:p>
            <a:pPr marL="0" indent="0">
              <a:buNone/>
            </a:pPr>
            <a:endParaRPr lang="en-US" altLang="ja-JP" sz="3200" b="1" dirty="0"/>
          </a:p>
          <a:p>
            <a:pPr marL="0" indent="0">
              <a:buNone/>
            </a:pPr>
            <a:endParaRPr lang="en-US" altLang="ja-JP" sz="3200" b="1" dirty="0" smtClean="0"/>
          </a:p>
          <a:p>
            <a:pPr marL="0" indent="0">
              <a:buNone/>
            </a:pPr>
            <a:r>
              <a:rPr lang="ja-JP" altLang="en-US" sz="3200" b="1" dirty="0" smtClean="0"/>
              <a:t>は状態と行動の数に比例して状態空間が増加</a:t>
            </a:r>
            <a:endParaRPr lang="en-US" altLang="ja-JP" sz="3200" b="1" dirty="0" smtClean="0"/>
          </a:p>
          <a:p>
            <a:pPr marL="0" indent="0">
              <a:buNone/>
            </a:pPr>
            <a:r>
              <a:rPr lang="ja-JP" altLang="en-US" sz="3200" b="1" dirty="0" smtClean="0"/>
              <a:t>⇒緩和しなきゃ大規模問題では使い物にならない</a:t>
            </a:r>
            <a:endParaRPr lang="en-US" altLang="ja-JP" sz="3200" b="1" dirty="0" smtClean="0"/>
          </a:p>
        </p:txBody>
      </p:sp>
      <mc:AlternateContent xmlns:mc="http://schemas.openxmlformats.org/markup-compatibility/2006" xmlns:a14="http://schemas.microsoft.com/office/drawing/2010/main">
        <mc:Choice Requires="a14">
          <p:sp>
            <p:nvSpPr>
              <p:cNvPr id="7" name="正方形/長方形 6"/>
              <p:cNvSpPr/>
              <p:nvPr/>
            </p:nvSpPr>
            <p:spPr>
              <a:xfrm>
                <a:off x="1230153" y="1791259"/>
                <a:ext cx="8034700" cy="77213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3200" b="1" i="1">
                          <a:latin typeface="Cambria Math" panose="02040503050406030204" pitchFamily="18" charset="0"/>
                        </a:rPr>
                        <m:t>𝒔𝒖𝒃𝒋𝒆𝒄𝒕</m:t>
                      </m:r>
                      <m:r>
                        <a:rPr lang="en-US" altLang="ja-JP" sz="3200" b="1" i="1">
                          <a:latin typeface="Cambria Math" panose="02040503050406030204" pitchFamily="18" charset="0"/>
                        </a:rPr>
                        <m:t> </m:t>
                      </m:r>
                      <m:r>
                        <a:rPr lang="en-US" altLang="ja-JP" sz="3200" b="1" i="1">
                          <a:latin typeface="Cambria Math" panose="02040503050406030204" pitchFamily="18" charset="0"/>
                        </a:rPr>
                        <m:t>𝒕𝒐</m:t>
                      </m:r>
                      <m:r>
                        <a:rPr lang="en-US" altLang="ja-JP" sz="3200" b="1" i="1">
                          <a:latin typeface="Cambria Math" panose="02040503050406030204" pitchFamily="18" charset="0"/>
                        </a:rPr>
                        <m:t> :</m:t>
                      </m:r>
                      <m:d>
                        <m:dPr>
                          <m:ctrlPr>
                            <a:rPr lang="en-US" altLang="ja-JP" sz="3200" b="1" i="1">
                              <a:latin typeface="Cambria Math" panose="02040503050406030204" pitchFamily="18" charset="0"/>
                            </a:rPr>
                          </m:ctrlPr>
                        </m:dPr>
                        <m:e>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r>
                                <a:rPr lang="en-US" altLang="ja-JP" sz="3200" b="1" i="1">
                                  <a:latin typeface="Cambria Math" panose="02040503050406030204" pitchFamily="18" charset="0"/>
                                </a:rPr>
                                <m:t>𝒂</m:t>
                              </m:r>
                            </m:sub>
                          </m:sSub>
                        </m:e>
                      </m:d>
                      <m:sSup>
                        <m:sSupPr>
                          <m:ctrlPr>
                            <a:rPr lang="en-US" altLang="ja-JP" sz="3200" b="1" i="1">
                              <a:latin typeface="Cambria Math" panose="02040503050406030204" pitchFamily="18" charset="0"/>
                            </a:rPr>
                          </m:ctrlPr>
                        </m:sSupPr>
                        <m:e>
                          <m:d>
                            <m:dPr>
                              <m:ctrlPr>
                                <a:rPr lang="en-US" altLang="ja-JP" sz="3200" b="1" i="1">
                                  <a:latin typeface="Cambria Math" panose="02040503050406030204" pitchFamily="18" charset="0"/>
                                </a:rPr>
                              </m:ctrlPr>
                            </m:dPr>
                            <m:e>
                              <m:r>
                                <a:rPr lang="en-US" altLang="ja-JP" sz="3200" b="1" i="1">
                                  <a:latin typeface="Cambria Math" panose="02040503050406030204" pitchFamily="18" charset="0"/>
                                </a:rPr>
                                <m:t>𝑰</m:t>
                              </m:r>
                              <m:r>
                                <a:rPr lang="en-US" altLang="ja-JP" sz="3200" b="1" i="1">
                                  <a:latin typeface="Cambria Math" panose="02040503050406030204" pitchFamily="18" charset="0"/>
                                </a:rPr>
                                <m:t>−</m:t>
                              </m:r>
                              <m:r>
                                <a:rPr lang="en-US" altLang="ja-JP" sz="3200" b="1" i="1">
                                  <a:latin typeface="Cambria Math" panose="02040503050406030204" pitchFamily="18" charset="0"/>
                                </a:rPr>
                                <m:t>𝜸</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e>
                          </m:d>
                        </m:e>
                        <m:sup>
                          <m:r>
                            <a:rPr lang="en-US" altLang="ja-JP" sz="3200" b="1" i="1">
                              <a:latin typeface="Cambria Math" panose="02040503050406030204" pitchFamily="18" charset="0"/>
                            </a:rPr>
                            <m:t>−</m:t>
                          </m:r>
                          <m:r>
                            <a:rPr lang="en-US" altLang="ja-JP" sz="3200" b="1" i="1">
                              <a:latin typeface="Cambria Math" panose="02040503050406030204" pitchFamily="18" charset="0"/>
                            </a:rPr>
                            <m:t>𝟏</m:t>
                          </m:r>
                        </m:sup>
                      </m:sSup>
                      <m:r>
                        <a:rPr lang="en-US" altLang="ja-JP" sz="3200" b="1" i="1">
                          <a:latin typeface="Cambria Math" panose="02040503050406030204" pitchFamily="18" charset="0"/>
                        </a:rPr>
                        <m:t>𝑹</m:t>
                      </m:r>
                      <m:r>
                        <a:rPr lang="ja-JP" altLang="en-US" sz="3200" b="1" i="1">
                          <a:latin typeface="Cambria Math" panose="02040503050406030204" pitchFamily="18" charset="0"/>
                        </a:rPr>
                        <m:t>≥</m:t>
                      </m:r>
                      <m:r>
                        <a:rPr lang="en-US" altLang="ja-JP" sz="3200" b="1">
                          <a:latin typeface="Cambria Math" panose="02040503050406030204" pitchFamily="18" charset="0"/>
                        </a:rPr>
                        <m:t>𝟎</m:t>
                      </m:r>
                    </m:oMath>
                  </m:oMathPara>
                </a14:m>
                <a:endParaRPr lang="en-US" altLang="ja-JP" sz="3200" b="1" dirty="0"/>
              </a:p>
            </p:txBody>
          </p:sp>
        </mc:Choice>
        <mc:Fallback xmlns="">
          <p:sp>
            <p:nvSpPr>
              <p:cNvPr id="7" name="正方形/長方形 6"/>
              <p:cNvSpPr>
                <a:spLocks noRot="1" noChangeAspect="1" noMove="1" noResize="1" noEditPoints="1" noAdjustHandles="1" noChangeArrowheads="1" noChangeShapeType="1" noTextEdit="1"/>
              </p:cNvSpPr>
              <p:nvPr/>
            </p:nvSpPr>
            <p:spPr>
              <a:xfrm>
                <a:off x="1230153" y="1791259"/>
                <a:ext cx="8034700" cy="772134"/>
              </a:xfrm>
              <a:prstGeom prst="rect">
                <a:avLst/>
              </a:prstGeom>
              <a:blipFill>
                <a:blip r:embed="rId2"/>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48067266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lang="ja-JP" altLang="en-US" sz="3600" b="1" dirty="0" smtClean="0">
                <a:latin typeface="小塚ゴシック Pro B" panose="020B0800000000000000" pitchFamily="34" charset="-128"/>
                <a:ea typeface="小塚ゴシック Pro B" panose="020B0800000000000000" pitchFamily="34" charset="-128"/>
              </a:rPr>
              <a:t>逆強化</a:t>
            </a:r>
            <a:r>
              <a:rPr lang="ja-JP" altLang="en-US" sz="3600" b="1" dirty="0">
                <a:latin typeface="小塚ゴシック Pro B" panose="020B0800000000000000" pitchFamily="34" charset="-128"/>
                <a:ea typeface="小塚ゴシック Pro B" panose="020B0800000000000000" pitchFamily="34" charset="-128"/>
              </a:rPr>
              <a:t>学習</a:t>
            </a:r>
            <a:r>
              <a:rPr lang="ja-JP" altLang="en-US" sz="3600" b="1" dirty="0" smtClean="0">
                <a:latin typeface="小塚ゴシック Pro B" panose="020B0800000000000000" pitchFamily="34" charset="-128"/>
                <a:ea typeface="小塚ゴシック Pro B" panose="020B0800000000000000" pitchFamily="34" charset="-128"/>
              </a:rPr>
              <a:t>の制約条件の緩和</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6"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Ng</a:t>
                </a:r>
                <a:r>
                  <a:rPr lang="ja-JP" altLang="en-US" sz="3200" b="1" dirty="0" smtClean="0"/>
                  <a:t>の逆強化学習の制約条件</a:t>
                </a:r>
                <a:endParaRPr lang="en-US" altLang="ja-JP" sz="3200" b="1" dirty="0" smtClean="0"/>
              </a:p>
              <a:p>
                <a:pPr marL="0" indent="0">
                  <a:buNone/>
                </a:pPr>
                <a:endParaRPr lang="en-US" altLang="ja-JP" sz="3200" b="1" dirty="0"/>
              </a:p>
              <a:p>
                <a:pPr marL="0" indent="0">
                  <a:buNone/>
                </a:pPr>
                <a:endParaRPr lang="en-US" altLang="ja-JP" sz="3200" b="1" dirty="0" smtClean="0"/>
              </a:p>
              <a:p>
                <a:pPr marL="0" indent="0">
                  <a:buNone/>
                </a:pPr>
                <a:r>
                  <a:rPr lang="ja-JP" altLang="en-US" sz="3200" b="1" dirty="0" smtClean="0"/>
                  <a:t>各状態で最適な行動</a:t>
                </a:r>
                <a14:m>
                  <m:oMath xmlns:m="http://schemas.openxmlformats.org/officeDocument/2006/math">
                    <m:sSub>
                      <m:sSubPr>
                        <m:ctrlPr>
                          <a:rPr lang="en-US" altLang="ja-JP" sz="3200" b="1" i="1" dirty="0">
                            <a:latin typeface="Cambria Math" panose="02040503050406030204" pitchFamily="18" charset="0"/>
                            <a:ea typeface="Cambria Math" panose="02040503050406030204" pitchFamily="18" charset="0"/>
                          </a:rPr>
                        </m:ctrlPr>
                      </m:sSubPr>
                      <m:e>
                        <m:r>
                          <a:rPr lang="en-US" altLang="ja-JP" sz="3200" b="1" i="1" dirty="0">
                            <a:latin typeface="Cambria Math" panose="02040503050406030204" pitchFamily="18" charset="0"/>
                            <a:ea typeface="Cambria Math" panose="02040503050406030204" pitchFamily="18" charset="0"/>
                          </a:rPr>
                          <m:t>𝒂</m:t>
                        </m:r>
                      </m:e>
                      <m:sub>
                        <m:r>
                          <a:rPr lang="en-US" altLang="ja-JP" sz="3200" b="1" i="1" dirty="0">
                            <a:latin typeface="Cambria Math" panose="02040503050406030204" pitchFamily="18" charset="0"/>
                            <a:ea typeface="Cambria Math" panose="02040503050406030204" pitchFamily="18" charset="0"/>
                          </a:rPr>
                          <m:t>𝒐𝒑𝒕</m:t>
                        </m:r>
                      </m:sub>
                    </m:sSub>
                  </m:oMath>
                </a14:m>
                <a:r>
                  <a:rPr lang="ja-JP" altLang="en-US" sz="3200" b="1" dirty="0" smtClean="0"/>
                  <a:t>が複数存在すれば</a:t>
                </a:r>
                <a:r>
                  <a:rPr lang="en-US" altLang="ja-JP" sz="3200" b="1" dirty="0" smtClean="0"/>
                  <a:t>, </a:t>
                </a:r>
              </a:p>
              <a:p>
                <a:pPr marL="0" indent="0">
                  <a:buNone/>
                </a:pPr>
                <a:r>
                  <a:rPr lang="ja-JP" altLang="en-US" sz="3200" b="1" dirty="0" smtClean="0"/>
                  <a:t>どの最適行動を選択してもよい</a:t>
                </a:r>
                <a:endParaRPr lang="en-US" altLang="ja-JP" sz="3200" b="1" dirty="0" smtClean="0"/>
              </a:p>
              <a:p>
                <a:pPr marL="0" indent="0">
                  <a:buNone/>
                </a:pPr>
                <a:endParaRPr lang="en-US" altLang="ja-JP" sz="3200" b="1" dirty="0"/>
              </a:p>
              <a:p>
                <a:pPr marL="0" indent="0">
                  <a:buNone/>
                </a:pPr>
                <a:endParaRPr lang="en-US" altLang="ja-JP" sz="3200" b="1" dirty="0" smtClean="0"/>
              </a:p>
              <a:p>
                <a:pPr marL="0" indent="0">
                  <a:buNone/>
                </a:pPr>
                <a:r>
                  <a:rPr lang="ja-JP" altLang="en-US" sz="3200" b="1" dirty="0" smtClean="0"/>
                  <a:t>これ</a:t>
                </a:r>
                <a:r>
                  <a:rPr lang="ja-JP" altLang="en-US" sz="3200" b="1" dirty="0"/>
                  <a:t>で</a:t>
                </a:r>
                <a14:m>
                  <m:oMath xmlns:m="http://schemas.openxmlformats.org/officeDocument/2006/math">
                    <m:sSub>
                      <m:sSubPr>
                        <m:ctrlPr>
                          <a:rPr lang="en-US" altLang="ja-JP" sz="3200" b="1" i="1" dirty="0">
                            <a:latin typeface="Cambria Math" panose="02040503050406030204" pitchFamily="18" charset="0"/>
                            <a:ea typeface="Cambria Math" panose="02040503050406030204" pitchFamily="18" charset="0"/>
                          </a:rPr>
                        </m:ctrlPr>
                      </m:sSubPr>
                      <m:e>
                        <m:r>
                          <a:rPr lang="en-US" altLang="ja-JP" sz="3200" b="1" i="1" dirty="0">
                            <a:latin typeface="Cambria Math" panose="02040503050406030204" pitchFamily="18" charset="0"/>
                            <a:ea typeface="Cambria Math" panose="02040503050406030204" pitchFamily="18" charset="0"/>
                          </a:rPr>
                          <m:t>𝒂</m:t>
                        </m:r>
                      </m:e>
                      <m:sub>
                        <m:r>
                          <a:rPr lang="en-US" altLang="ja-JP" sz="3200" b="1" i="1" dirty="0">
                            <a:latin typeface="Cambria Math" panose="02040503050406030204" pitchFamily="18" charset="0"/>
                            <a:ea typeface="Cambria Math" panose="02040503050406030204" pitchFamily="18" charset="0"/>
                          </a:rPr>
                          <m:t>𝒐𝒑𝒕</m:t>
                        </m:r>
                      </m:sub>
                    </m:sSub>
                    <m:r>
                      <a:rPr lang="en-US" altLang="ja-JP" sz="3200" b="1" i="1" dirty="0">
                        <a:latin typeface="Cambria Math" panose="02040503050406030204" pitchFamily="18" charset="0"/>
                        <a:ea typeface="Cambria Math" panose="02040503050406030204" pitchFamily="18" charset="0"/>
                      </a:rPr>
                      <m:t>⋂</m:t>
                    </m:r>
                    <m:sSub>
                      <m:sSubPr>
                        <m:ctrlPr>
                          <a:rPr lang="en-US" altLang="ja-JP" sz="3200" b="1" i="1" dirty="0" smtClean="0">
                            <a:latin typeface="Cambria Math" panose="02040503050406030204" pitchFamily="18" charset="0"/>
                            <a:ea typeface="Cambria Math" panose="02040503050406030204" pitchFamily="18" charset="0"/>
                          </a:rPr>
                        </m:ctrlPr>
                      </m:sSubPr>
                      <m:e>
                        <m:r>
                          <a:rPr lang="en-US" altLang="ja-JP" sz="3200" b="1" i="1" dirty="0" smtClean="0">
                            <a:latin typeface="Cambria Math" panose="02040503050406030204" pitchFamily="18" charset="0"/>
                            <a:ea typeface="Cambria Math" panose="02040503050406030204" pitchFamily="18" charset="0"/>
                          </a:rPr>
                          <m:t>𝒂</m:t>
                        </m:r>
                      </m:e>
                      <m:sub>
                        <m:r>
                          <a:rPr lang="en-US" altLang="ja-JP" sz="3200" b="1" i="1" dirty="0" smtClean="0">
                            <a:latin typeface="Cambria Math" panose="02040503050406030204" pitchFamily="18" charset="0"/>
                            <a:ea typeface="Cambria Math" panose="02040503050406030204" pitchFamily="18" charset="0"/>
                          </a:rPr>
                          <m:t>𝟏</m:t>
                        </m:r>
                      </m:sub>
                    </m:sSub>
                  </m:oMath>
                </a14:m>
                <a:r>
                  <a:rPr lang="ja-JP" altLang="en-US" sz="3200" b="1" dirty="0" smtClean="0"/>
                  <a:t>の数だけ制約条件を削減</a:t>
                </a:r>
                <a:endParaRPr lang="en-US" altLang="ja-JP" sz="3200" b="1" dirty="0" smtClean="0"/>
              </a:p>
            </p:txBody>
          </p:sp>
        </mc:Choice>
        <mc:Fallback xmlns="">
          <p:sp>
            <p:nvSpPr>
              <p:cNvPr id="6"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361"/>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4" name="正方形/長方形 3"/>
              <p:cNvSpPr/>
              <p:nvPr/>
            </p:nvSpPr>
            <p:spPr>
              <a:xfrm>
                <a:off x="1230153" y="1791259"/>
                <a:ext cx="8034700" cy="772134"/>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en-US" altLang="ja-JP" sz="3200" b="1" i="1">
                          <a:latin typeface="Cambria Math" panose="02040503050406030204" pitchFamily="18" charset="0"/>
                        </a:rPr>
                        <m:t>𝒔𝒖𝒃𝒋𝒆𝒄𝒕</m:t>
                      </m:r>
                      <m:r>
                        <a:rPr lang="en-US" altLang="ja-JP" sz="3200" b="1" i="1">
                          <a:latin typeface="Cambria Math" panose="02040503050406030204" pitchFamily="18" charset="0"/>
                        </a:rPr>
                        <m:t> </m:t>
                      </m:r>
                      <m:r>
                        <a:rPr lang="en-US" altLang="ja-JP" sz="3200" b="1" i="1">
                          <a:latin typeface="Cambria Math" panose="02040503050406030204" pitchFamily="18" charset="0"/>
                        </a:rPr>
                        <m:t>𝒕𝒐</m:t>
                      </m:r>
                      <m:r>
                        <a:rPr lang="en-US" altLang="ja-JP" sz="3200" b="1" i="1">
                          <a:latin typeface="Cambria Math" panose="02040503050406030204" pitchFamily="18" charset="0"/>
                        </a:rPr>
                        <m:t> :</m:t>
                      </m:r>
                      <m:d>
                        <m:dPr>
                          <m:ctrlPr>
                            <a:rPr lang="en-US" altLang="ja-JP" sz="3200" b="1" i="1">
                              <a:latin typeface="Cambria Math" panose="02040503050406030204" pitchFamily="18" charset="0"/>
                            </a:rPr>
                          </m:ctrlPr>
                        </m:dPr>
                        <m:e>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r>
                                <a:rPr lang="en-US" altLang="ja-JP" sz="3200" b="1" i="1">
                                  <a:latin typeface="Cambria Math" panose="02040503050406030204" pitchFamily="18" charset="0"/>
                                </a:rPr>
                                <m:t>𝒂</m:t>
                              </m:r>
                            </m:sub>
                          </m:sSub>
                        </m:e>
                      </m:d>
                      <m:sSup>
                        <m:sSupPr>
                          <m:ctrlPr>
                            <a:rPr lang="en-US" altLang="ja-JP" sz="3200" b="1" i="1">
                              <a:latin typeface="Cambria Math" panose="02040503050406030204" pitchFamily="18" charset="0"/>
                            </a:rPr>
                          </m:ctrlPr>
                        </m:sSupPr>
                        <m:e>
                          <m:d>
                            <m:dPr>
                              <m:ctrlPr>
                                <a:rPr lang="en-US" altLang="ja-JP" sz="3200" b="1" i="1">
                                  <a:latin typeface="Cambria Math" panose="02040503050406030204" pitchFamily="18" charset="0"/>
                                </a:rPr>
                              </m:ctrlPr>
                            </m:dPr>
                            <m:e>
                              <m:r>
                                <a:rPr lang="en-US" altLang="ja-JP" sz="3200" b="1" i="1">
                                  <a:latin typeface="Cambria Math" panose="02040503050406030204" pitchFamily="18" charset="0"/>
                                </a:rPr>
                                <m:t>𝑰</m:t>
                              </m:r>
                              <m:r>
                                <a:rPr lang="en-US" altLang="ja-JP" sz="3200" b="1" i="1">
                                  <a:latin typeface="Cambria Math" panose="02040503050406030204" pitchFamily="18" charset="0"/>
                                </a:rPr>
                                <m:t>−</m:t>
                              </m:r>
                              <m:r>
                                <a:rPr lang="en-US" altLang="ja-JP" sz="3200" b="1" i="1">
                                  <a:latin typeface="Cambria Math" panose="02040503050406030204" pitchFamily="18" charset="0"/>
                                </a:rPr>
                                <m:t>𝜸</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e>
                          </m:d>
                        </m:e>
                        <m:sup>
                          <m:r>
                            <a:rPr lang="en-US" altLang="ja-JP" sz="3200" b="1" i="1">
                              <a:latin typeface="Cambria Math" panose="02040503050406030204" pitchFamily="18" charset="0"/>
                            </a:rPr>
                            <m:t>−</m:t>
                          </m:r>
                          <m:r>
                            <a:rPr lang="en-US" altLang="ja-JP" sz="3200" b="1" i="1">
                              <a:latin typeface="Cambria Math" panose="02040503050406030204" pitchFamily="18" charset="0"/>
                            </a:rPr>
                            <m:t>𝟏</m:t>
                          </m:r>
                        </m:sup>
                      </m:sSup>
                      <m:r>
                        <a:rPr lang="en-US" altLang="ja-JP" sz="3200" b="1" i="1">
                          <a:latin typeface="Cambria Math" panose="02040503050406030204" pitchFamily="18" charset="0"/>
                        </a:rPr>
                        <m:t>𝑹</m:t>
                      </m:r>
                      <m:r>
                        <a:rPr lang="ja-JP" altLang="en-US" sz="3200" b="1" i="1">
                          <a:latin typeface="Cambria Math" panose="02040503050406030204" pitchFamily="18" charset="0"/>
                        </a:rPr>
                        <m:t>≥</m:t>
                      </m:r>
                      <m:r>
                        <a:rPr lang="en-US" altLang="ja-JP" sz="3200" b="1">
                          <a:latin typeface="Cambria Math" panose="02040503050406030204" pitchFamily="18" charset="0"/>
                        </a:rPr>
                        <m:t>𝟎</m:t>
                      </m:r>
                    </m:oMath>
                  </m:oMathPara>
                </a14:m>
                <a:endParaRPr lang="en-US" altLang="ja-JP" sz="3200" b="1" dirty="0"/>
              </a:p>
            </p:txBody>
          </p:sp>
        </mc:Choice>
        <mc:Fallback xmlns="">
          <p:sp>
            <p:nvSpPr>
              <p:cNvPr id="4" name="正方形/長方形 3"/>
              <p:cNvSpPr>
                <a:spLocks noRot="1" noChangeAspect="1" noMove="1" noResize="1" noEditPoints="1" noAdjustHandles="1" noChangeArrowheads="1" noChangeShapeType="1" noTextEdit="1"/>
              </p:cNvSpPr>
              <p:nvPr/>
            </p:nvSpPr>
            <p:spPr>
              <a:xfrm>
                <a:off x="1230153" y="1791259"/>
                <a:ext cx="8034700" cy="772134"/>
              </a:xfrm>
              <a:prstGeom prst="rect">
                <a:avLst/>
              </a:prstGeom>
              <a:blipFill>
                <a:blip r:embed="rId3"/>
                <a:stretch>
                  <a:fillRect/>
                </a:stretch>
              </a:blipFill>
            </p:spPr>
            <p:txBody>
              <a:bodyPr/>
              <a:lstStyle/>
              <a:p>
                <a:r>
                  <a:rPr lang="ja-JP" altLang="en-US">
                    <a:noFill/>
                  </a:rPr>
                  <a:t> </a:t>
                </a:r>
              </a:p>
            </p:txBody>
          </p:sp>
        </mc:Fallback>
      </mc:AlternateContent>
      <mc:AlternateContent xmlns:mc="http://schemas.openxmlformats.org/markup-compatibility/2006" xmlns:a14="http://schemas.microsoft.com/office/drawing/2010/main">
        <mc:Choice Requires="a14">
          <p:sp>
            <p:nvSpPr>
              <p:cNvPr id="3" name="正方形/長方形 2"/>
              <p:cNvSpPr/>
              <p:nvPr/>
            </p:nvSpPr>
            <p:spPr>
              <a:xfrm>
                <a:off x="1230152" y="4063078"/>
                <a:ext cx="10714197" cy="772134"/>
              </a:xfrm>
              <a:prstGeom prst="rect">
                <a:avLst/>
              </a:prstGeom>
            </p:spPr>
            <p:txBody>
              <a:bodyPr wrap="square">
                <a:spAutoFit/>
              </a:bodyPr>
              <a:lstStyle/>
              <a:p>
                <a14:m>
                  <m:oMath xmlns:m="http://schemas.openxmlformats.org/officeDocument/2006/math">
                    <m:r>
                      <a:rPr lang="en-US" altLang="ja-JP" sz="3200" b="1" i="1" smtClean="0">
                        <a:latin typeface="Cambria Math" panose="02040503050406030204" pitchFamily="18" charset="0"/>
                      </a:rPr>
                      <m:t>𝒔𝒖𝒃𝒋𝒆𝒄𝒕</m:t>
                    </m:r>
                    <m:r>
                      <a:rPr lang="en-US" altLang="ja-JP" sz="3200" b="1" i="1" smtClean="0">
                        <a:latin typeface="Cambria Math" panose="02040503050406030204" pitchFamily="18" charset="0"/>
                      </a:rPr>
                      <m:t> </m:t>
                    </m:r>
                    <m:r>
                      <a:rPr lang="en-US" altLang="ja-JP" sz="3200" b="1" i="1" smtClean="0">
                        <a:latin typeface="Cambria Math" panose="02040503050406030204" pitchFamily="18" charset="0"/>
                      </a:rPr>
                      <m:t>𝒕𝒐</m:t>
                    </m:r>
                    <m:r>
                      <a:rPr lang="en-US" altLang="ja-JP" sz="3200" b="1" i="1" smtClean="0">
                        <a:latin typeface="Cambria Math" panose="02040503050406030204" pitchFamily="18" charset="0"/>
                      </a:rPr>
                      <m:t> :</m:t>
                    </m:r>
                    <m:d>
                      <m:dPr>
                        <m:ctrlPr>
                          <a:rPr lang="en-US" altLang="ja-JP" sz="3200" b="1" i="1">
                            <a:latin typeface="Cambria Math" panose="02040503050406030204" pitchFamily="18" charset="0"/>
                          </a:rPr>
                        </m:ctrlPr>
                      </m:dPr>
                      <m:e>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r>
                              <a:rPr lang="en-US" altLang="ja-JP" sz="3200" b="1" i="1">
                                <a:latin typeface="Cambria Math" panose="02040503050406030204" pitchFamily="18" charset="0"/>
                              </a:rPr>
                              <m:t>𝒂</m:t>
                            </m:r>
                          </m:sub>
                        </m:sSub>
                      </m:e>
                    </m:d>
                    <m:sSup>
                      <m:sSupPr>
                        <m:ctrlPr>
                          <a:rPr lang="en-US" altLang="ja-JP" sz="3200" b="1" i="1">
                            <a:latin typeface="Cambria Math" panose="02040503050406030204" pitchFamily="18" charset="0"/>
                          </a:rPr>
                        </m:ctrlPr>
                      </m:sSupPr>
                      <m:e>
                        <m:d>
                          <m:dPr>
                            <m:ctrlPr>
                              <a:rPr lang="en-US" altLang="ja-JP" sz="3200" b="1" i="1">
                                <a:latin typeface="Cambria Math" panose="02040503050406030204" pitchFamily="18" charset="0"/>
                              </a:rPr>
                            </m:ctrlPr>
                          </m:dPr>
                          <m:e>
                            <m:r>
                              <a:rPr lang="en-US" altLang="ja-JP" sz="3200" b="1" i="1">
                                <a:latin typeface="Cambria Math" panose="02040503050406030204" pitchFamily="18" charset="0"/>
                              </a:rPr>
                              <m:t>𝑰</m:t>
                            </m:r>
                            <m:r>
                              <a:rPr lang="en-US" altLang="ja-JP" sz="3200" b="1" i="1">
                                <a:latin typeface="Cambria Math" panose="02040503050406030204" pitchFamily="18" charset="0"/>
                              </a:rPr>
                              <m:t>−</m:t>
                            </m:r>
                            <m:r>
                              <a:rPr lang="en-US" altLang="ja-JP" sz="3200" b="1" i="1">
                                <a:latin typeface="Cambria Math" panose="02040503050406030204" pitchFamily="18" charset="0"/>
                              </a:rPr>
                              <m:t>𝜸</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𝑷</m:t>
                                </m:r>
                              </m:e>
                              <m:sub>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𝒂</m:t>
                                    </m:r>
                                  </m:e>
                                  <m:sub>
                                    <m:r>
                                      <a:rPr lang="en-US" altLang="ja-JP" sz="3200" b="1" i="1">
                                        <a:latin typeface="Cambria Math" panose="02040503050406030204" pitchFamily="18" charset="0"/>
                                      </a:rPr>
                                      <m:t>𝟏</m:t>
                                    </m:r>
                                  </m:sub>
                                </m:sSub>
                              </m:sub>
                            </m:sSub>
                          </m:e>
                        </m:d>
                      </m:e>
                      <m:sup>
                        <m:r>
                          <a:rPr lang="en-US" altLang="ja-JP" sz="3200" b="1" i="1">
                            <a:latin typeface="Cambria Math" panose="02040503050406030204" pitchFamily="18" charset="0"/>
                          </a:rPr>
                          <m:t>−</m:t>
                        </m:r>
                        <m:r>
                          <a:rPr lang="en-US" altLang="ja-JP" sz="3200" b="1" i="1">
                            <a:latin typeface="Cambria Math" panose="02040503050406030204" pitchFamily="18" charset="0"/>
                          </a:rPr>
                          <m:t>𝟏</m:t>
                        </m:r>
                      </m:sup>
                    </m:sSup>
                    <m:r>
                      <a:rPr lang="en-US" altLang="ja-JP" sz="3200" b="1" i="1">
                        <a:latin typeface="Cambria Math" panose="02040503050406030204" pitchFamily="18" charset="0"/>
                      </a:rPr>
                      <m:t>𝑹</m:t>
                    </m:r>
                    <m:r>
                      <a:rPr lang="ja-JP" altLang="en-US" sz="3200" b="1" i="1">
                        <a:latin typeface="Cambria Math" panose="02040503050406030204" pitchFamily="18" charset="0"/>
                      </a:rPr>
                      <m:t>≥</m:t>
                    </m:r>
                    <m:r>
                      <a:rPr lang="en-US" altLang="ja-JP" sz="3200" b="1">
                        <a:latin typeface="Cambria Math" panose="02040503050406030204" pitchFamily="18" charset="0"/>
                      </a:rPr>
                      <m:t>𝟎</m:t>
                    </m:r>
                  </m:oMath>
                </a14:m>
                <a:r>
                  <a:rPr lang="en-US" altLang="ja-JP" sz="3200" b="1" dirty="0" smtClean="0"/>
                  <a:t>   </a:t>
                </a:r>
                <a14:m>
                  <m:oMath xmlns:m="http://schemas.openxmlformats.org/officeDocument/2006/math">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𝒂</m:t>
                    </m:r>
                    <m:r>
                      <a:rPr lang="en-US" altLang="ja-JP" sz="3200" b="1" i="1" dirty="0" smtClean="0">
                        <a:latin typeface="Cambria Math" panose="02040503050406030204" pitchFamily="18" charset="0"/>
                      </a:rPr>
                      <m:t>∈</m:t>
                    </m:r>
                    <m:r>
                      <a:rPr lang="en-US" altLang="ja-JP" sz="3200" b="1" i="1" dirty="0" smtClean="0">
                        <a:latin typeface="Cambria Math" panose="02040503050406030204" pitchFamily="18" charset="0"/>
                      </a:rPr>
                      <m:t>𝑨</m:t>
                    </m:r>
                    <m:r>
                      <a:rPr lang="en-US" altLang="ja-JP" sz="3200" b="1" i="1" dirty="0" smtClean="0">
                        <a:latin typeface="Cambria Math" panose="02040503050406030204" pitchFamily="18" charset="0"/>
                        <a:ea typeface="Cambria Math" panose="02040503050406030204" pitchFamily="18" charset="0"/>
                      </a:rPr>
                      <m:t>∖</m:t>
                    </m:r>
                    <m:sSub>
                      <m:sSubPr>
                        <m:ctrlPr>
                          <a:rPr lang="en-US" altLang="ja-JP" sz="3200" b="1" i="1" dirty="0" smtClean="0">
                            <a:latin typeface="Cambria Math" panose="02040503050406030204" pitchFamily="18" charset="0"/>
                            <a:ea typeface="Cambria Math" panose="02040503050406030204" pitchFamily="18" charset="0"/>
                          </a:rPr>
                        </m:ctrlPr>
                      </m:sSubPr>
                      <m:e>
                        <m:r>
                          <a:rPr lang="en-US" altLang="ja-JP" sz="3200" b="1" i="1" dirty="0" smtClean="0">
                            <a:latin typeface="Cambria Math" panose="02040503050406030204" pitchFamily="18" charset="0"/>
                            <a:ea typeface="Cambria Math" panose="02040503050406030204" pitchFamily="18" charset="0"/>
                          </a:rPr>
                          <m:t>𝒂</m:t>
                        </m:r>
                      </m:e>
                      <m:sub>
                        <m:r>
                          <a:rPr lang="en-US" altLang="ja-JP" sz="3200" b="1" i="1" dirty="0" smtClean="0">
                            <a:latin typeface="Cambria Math" panose="02040503050406030204" pitchFamily="18" charset="0"/>
                            <a:ea typeface="Cambria Math" panose="02040503050406030204" pitchFamily="18" charset="0"/>
                          </a:rPr>
                          <m:t>𝒐𝒑𝒕</m:t>
                        </m:r>
                      </m:sub>
                    </m:sSub>
                  </m:oMath>
                </a14:m>
                <a:endParaRPr lang="en-US" altLang="ja-JP" sz="3200" b="1" dirty="0"/>
              </a:p>
            </p:txBody>
          </p:sp>
        </mc:Choice>
        <mc:Fallback xmlns="">
          <p:sp>
            <p:nvSpPr>
              <p:cNvPr id="3" name="正方形/長方形 2"/>
              <p:cNvSpPr>
                <a:spLocks noRot="1" noChangeAspect="1" noMove="1" noResize="1" noEditPoints="1" noAdjustHandles="1" noChangeArrowheads="1" noChangeShapeType="1" noTextEdit="1"/>
              </p:cNvSpPr>
              <p:nvPr/>
            </p:nvSpPr>
            <p:spPr>
              <a:xfrm>
                <a:off x="1230152" y="4063078"/>
                <a:ext cx="10714197" cy="772134"/>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32917600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シミュレーション</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7" name="コンテンツ プレースホルダー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39125" t="6955" r="41994" b="55399"/>
          <a:stretch/>
        </p:blipFill>
        <p:spPr>
          <a:xfrm rot="16200000">
            <a:off x="4036331" y="-2106745"/>
            <a:ext cx="3740402" cy="10264348"/>
          </a:xfrm>
        </p:spPr>
      </p:pic>
      <p:sp>
        <p:nvSpPr>
          <p:cNvPr id="8" name="コンテンツ プレースホルダー 2"/>
          <p:cNvSpPr txBox="1">
            <a:spLocks/>
          </p:cNvSpPr>
          <p:nvPr/>
        </p:nvSpPr>
        <p:spPr>
          <a:xfrm>
            <a:off x="838200" y="5008605"/>
            <a:ext cx="11106150" cy="13262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3200" b="1" dirty="0" smtClean="0"/>
              <a:t>※</a:t>
            </a:r>
            <a:r>
              <a:rPr lang="ja-JP" altLang="en-US" sz="3200" b="1" dirty="0" smtClean="0"/>
              <a:t>パラメータは本参照</a:t>
            </a:r>
            <a:endParaRPr lang="en-US" altLang="ja-JP" sz="3200" b="1" dirty="0" smtClean="0"/>
          </a:p>
        </p:txBody>
      </p:sp>
    </p:spTree>
    <p:extLst>
      <p:ext uri="{BB962C8B-B14F-4D97-AF65-F5344CB8AC3E}">
        <p14:creationId xmlns:p14="http://schemas.microsoft.com/office/powerpoint/2010/main" val="334182738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シミュレーション結果</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9" name="コンテンツ プレースホルダー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67059" t="54035" r="5948" b="2769"/>
          <a:stretch/>
        </p:blipFill>
        <p:spPr>
          <a:xfrm rot="16200000">
            <a:off x="3726819" y="-1606382"/>
            <a:ext cx="4458278" cy="9819502"/>
          </a:xfrm>
        </p:spPr>
      </p:pic>
      <p:sp>
        <p:nvSpPr>
          <p:cNvPr id="10" name="コンテンツ プレースホルダー 2"/>
          <p:cNvSpPr txBox="1">
            <a:spLocks/>
          </p:cNvSpPr>
          <p:nvPr/>
        </p:nvSpPr>
        <p:spPr>
          <a:xfrm>
            <a:off x="838200" y="5665691"/>
            <a:ext cx="11106150" cy="6692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en-US" altLang="ja-JP" sz="3200" b="1" dirty="0" smtClean="0"/>
              <a:t>GAIRL(</a:t>
            </a:r>
            <a:r>
              <a:rPr lang="ja-JP" altLang="en-US" sz="3200" b="1" dirty="0" smtClean="0"/>
              <a:t>緩和</a:t>
            </a:r>
            <a:r>
              <a:rPr lang="en-US" altLang="ja-JP" sz="3200" b="1" dirty="0" smtClean="0"/>
              <a:t>)&gt;</a:t>
            </a:r>
            <a:r>
              <a:rPr lang="en-US" altLang="ja-JP" sz="3200" b="1" dirty="0" err="1" smtClean="0"/>
              <a:t>Abbeel</a:t>
            </a:r>
            <a:r>
              <a:rPr lang="en-US" altLang="ja-JP" sz="3200" b="1" dirty="0" smtClean="0"/>
              <a:t>&gt;Ng</a:t>
            </a:r>
            <a:r>
              <a:rPr lang="ja-JP" altLang="en-US" sz="3200" b="1" dirty="0"/>
              <a:t> </a:t>
            </a:r>
            <a:r>
              <a:rPr lang="ja-JP" altLang="en-US" sz="3200" b="1" dirty="0" smtClean="0"/>
              <a:t>の順で最適解を発見</a:t>
            </a:r>
            <a:endParaRPr lang="en-US" altLang="ja-JP" sz="3200" b="1" dirty="0" smtClean="0"/>
          </a:p>
        </p:txBody>
      </p:sp>
    </p:spTree>
    <p:extLst>
      <p:ext uri="{BB962C8B-B14F-4D97-AF65-F5344CB8AC3E}">
        <p14:creationId xmlns:p14="http://schemas.microsoft.com/office/powerpoint/2010/main" val="104954130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2.3.4 </a:t>
            </a:r>
            <a:r>
              <a:rPr kumimoji="1" lang="ja-JP" altLang="en-US" sz="3600" b="1" dirty="0" smtClean="0">
                <a:latin typeface="小塚ゴシック Pro B" panose="020B0800000000000000" pitchFamily="34" charset="-128"/>
                <a:ea typeface="小塚ゴシック Pro B" panose="020B0800000000000000" pitchFamily="34" charset="-128"/>
              </a:rPr>
              <a:t>報酬関数の考察</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9" name="コンテンツ プレースホルダー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838" t="59081" r="69846" b="7829"/>
          <a:stretch/>
        </p:blipFill>
        <p:spPr>
          <a:xfrm rot="16200000">
            <a:off x="3717083" y="-743354"/>
            <a:ext cx="3268495" cy="6983279"/>
          </a:xfrm>
        </p:spPr>
      </p:pic>
      <p:sp>
        <p:nvSpPr>
          <p:cNvPr id="6" name="コンテンツ プレースホルダー 2"/>
          <p:cNvSpPr txBox="1">
            <a:spLocks/>
          </p:cNvSpPr>
          <p:nvPr/>
        </p:nvSpPr>
        <p:spPr>
          <a:xfrm>
            <a:off x="542667" y="4948999"/>
            <a:ext cx="11501052" cy="148475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b="1" dirty="0" smtClean="0"/>
              <a:t>矢印 </a:t>
            </a:r>
            <a:r>
              <a:rPr lang="en-US" altLang="ja-JP" b="1" dirty="0" smtClean="0"/>
              <a:t>: </a:t>
            </a:r>
            <a:r>
              <a:rPr lang="ja-JP" altLang="en-US" b="1" dirty="0" smtClean="0"/>
              <a:t>次の状態に遷移するときに得られる即時報酬を最大化する行動</a:t>
            </a:r>
            <a:endParaRPr lang="en-US" altLang="ja-JP" b="1" dirty="0" smtClean="0"/>
          </a:p>
          <a:p>
            <a:pPr marL="0" indent="0">
              <a:buNone/>
            </a:pPr>
            <a:r>
              <a:rPr lang="ja-JP" altLang="en-US" b="1" dirty="0" smtClean="0"/>
              <a:t>色付きマス </a:t>
            </a:r>
            <a:r>
              <a:rPr lang="en-US" altLang="ja-JP" b="1" dirty="0" smtClean="0"/>
              <a:t>: </a:t>
            </a:r>
            <a:r>
              <a:rPr lang="ja-JP" altLang="en-US" b="1" dirty="0" smtClean="0"/>
              <a:t>最適行動と</a:t>
            </a:r>
            <a:r>
              <a:rPr lang="en-US" altLang="ja-JP" b="1" dirty="0" smtClean="0"/>
              <a:t>2</a:t>
            </a:r>
            <a:r>
              <a:rPr lang="ja-JP" altLang="en-US" b="1" dirty="0" smtClean="0"/>
              <a:t>番目の行動の差が最大報酬の</a:t>
            </a:r>
            <a:r>
              <a:rPr lang="en-US" altLang="ja-JP" b="1" dirty="0" smtClean="0"/>
              <a:t>1/10</a:t>
            </a:r>
            <a:r>
              <a:rPr lang="ja-JP" altLang="en-US" b="1" dirty="0" smtClean="0"/>
              <a:t>以上</a:t>
            </a:r>
            <a:r>
              <a:rPr lang="ja-JP" altLang="en-US" b="1" dirty="0"/>
              <a:t>の</a:t>
            </a:r>
            <a:r>
              <a:rPr lang="ja-JP" altLang="en-US" b="1" dirty="0" smtClean="0"/>
              <a:t>状態</a:t>
            </a:r>
            <a:endParaRPr lang="en-US" altLang="ja-JP" b="1" dirty="0" smtClean="0"/>
          </a:p>
          <a:p>
            <a:pPr marL="0" indent="0">
              <a:buNone/>
            </a:pPr>
            <a:r>
              <a:rPr lang="ja-JP" altLang="en-US" b="1" dirty="0" smtClean="0"/>
              <a:t>⇒これが多いほど学習効率が良い</a:t>
            </a:r>
            <a:endParaRPr lang="en-US" altLang="ja-JP" b="1" dirty="0" smtClean="0"/>
          </a:p>
        </p:txBody>
      </p:sp>
    </p:spTree>
    <p:extLst>
      <p:ext uri="{BB962C8B-B14F-4D97-AF65-F5344CB8AC3E}">
        <p14:creationId xmlns:p14="http://schemas.microsoft.com/office/powerpoint/2010/main" val="391776349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2.3.5 </a:t>
            </a:r>
            <a:r>
              <a:rPr lang="ja-JP" altLang="en-US" sz="4000" b="1" dirty="0" smtClean="0">
                <a:latin typeface="小塚ゴシック Pro B" panose="020B0800000000000000" pitchFamily="34" charset="-128"/>
                <a:ea typeface="小塚ゴシック Pro B" panose="020B0800000000000000" pitchFamily="34" charset="-128"/>
              </a:rPr>
              <a:t>計算量の考察</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80133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2.3.5 </a:t>
            </a:r>
            <a:r>
              <a:rPr kumimoji="1" lang="ja-JP" altLang="en-US" sz="3600" b="1" dirty="0" smtClean="0">
                <a:latin typeface="小塚ゴシック Pro B" panose="020B0800000000000000" pitchFamily="34" charset="-128"/>
                <a:ea typeface="小塚ゴシック Pro B" panose="020B0800000000000000" pitchFamily="34" charset="-128"/>
              </a:rPr>
              <a:t>報酬関数を求めるステップ</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7"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(1)</a:t>
            </a:r>
            <a:r>
              <a:rPr lang="ja-JP" altLang="en-US" sz="3200" b="1" dirty="0" smtClean="0"/>
              <a:t>状態遷移確率と最適行動を求める</a:t>
            </a:r>
            <a:endParaRPr lang="en-US" altLang="ja-JP" sz="3200" b="1" dirty="0" smtClean="0"/>
          </a:p>
          <a:p>
            <a:pPr marL="0" indent="0">
              <a:buNone/>
            </a:pPr>
            <a:r>
              <a:rPr lang="en-US" altLang="ja-JP" sz="3200" b="1" dirty="0"/>
              <a:t>(2</a:t>
            </a:r>
            <a:r>
              <a:rPr lang="en-US" altLang="ja-JP" sz="3200" b="1" dirty="0" smtClean="0"/>
              <a:t>)(1)</a:t>
            </a:r>
            <a:r>
              <a:rPr lang="ja-JP" altLang="en-US" sz="3200" b="1" dirty="0" smtClean="0"/>
              <a:t>を用いて目的関数と制約条件を求める</a:t>
            </a:r>
            <a:endParaRPr lang="en-US" altLang="ja-JP" sz="3200" b="1" dirty="0" smtClean="0"/>
          </a:p>
          <a:p>
            <a:pPr marL="0" indent="0">
              <a:buNone/>
            </a:pPr>
            <a:r>
              <a:rPr lang="en-US" altLang="ja-JP" sz="3200" b="1" dirty="0"/>
              <a:t>(3</a:t>
            </a:r>
            <a:r>
              <a:rPr lang="en-US" altLang="ja-JP" sz="3200" b="1" dirty="0" smtClean="0"/>
              <a:t>)</a:t>
            </a:r>
            <a:r>
              <a:rPr lang="ja-JP" altLang="en-US" sz="3200" b="1" dirty="0" smtClean="0"/>
              <a:t>線形計画法を用いて報酬関数を求める</a:t>
            </a:r>
            <a:endParaRPr lang="en-US" altLang="ja-JP" sz="3200" b="1" dirty="0" smtClean="0"/>
          </a:p>
          <a:p>
            <a:pPr marL="0" indent="0">
              <a:buNone/>
            </a:pPr>
            <a:endParaRPr lang="en-US" altLang="ja-JP" sz="3200" b="1" dirty="0" smtClean="0"/>
          </a:p>
          <a:p>
            <a:pPr marL="0" indent="0">
              <a:buNone/>
            </a:pPr>
            <a:r>
              <a:rPr lang="ja-JP" altLang="en-US" sz="3200" b="1" dirty="0" smtClean="0"/>
              <a:t>それぞれの計算量は？</a:t>
            </a:r>
            <a:endParaRPr lang="en-US" altLang="ja-JP" sz="3200" b="1" dirty="0"/>
          </a:p>
        </p:txBody>
      </p:sp>
    </p:spTree>
    <p:extLst>
      <p:ext uri="{BB962C8B-B14F-4D97-AF65-F5344CB8AC3E}">
        <p14:creationId xmlns:p14="http://schemas.microsoft.com/office/powerpoint/2010/main" val="26074538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2.3.1 </a:t>
            </a:r>
            <a:r>
              <a:rPr lang="ja-JP" altLang="en-US" sz="4000" b="1" dirty="0" smtClean="0">
                <a:latin typeface="小塚ゴシック Pro B" panose="020B0800000000000000" pitchFamily="34" charset="-128"/>
                <a:ea typeface="小塚ゴシック Pro B" panose="020B0800000000000000" pitchFamily="34" charset="-128"/>
              </a:rPr>
              <a:t>報酬設計問題</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248067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2.3.5 </a:t>
            </a:r>
            <a:r>
              <a:rPr kumimoji="1" lang="ja-JP" altLang="en-US" sz="3600" b="1" dirty="0" smtClean="0">
                <a:latin typeface="小塚ゴシック Pro B" panose="020B0800000000000000" pitchFamily="34" charset="-128"/>
                <a:ea typeface="小塚ゴシック Pro B" panose="020B0800000000000000" pitchFamily="34" charset="-128"/>
              </a:rPr>
              <a:t>報酬関数を求めるステップ</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(1)</a:t>
                </a:r>
                <a:r>
                  <a:rPr lang="ja-JP" altLang="en-US" sz="3200" b="1" dirty="0" smtClean="0"/>
                  <a:t>状態遷移確率と最適行動を求める</a:t>
                </a:r>
                <a:r>
                  <a:rPr lang="en-US" altLang="ja-JP" sz="3200" b="1" dirty="0" smtClean="0"/>
                  <a:t>(</a:t>
                </a:r>
                <a:r>
                  <a:rPr lang="ja-JP" altLang="en-US" sz="3200" b="1" dirty="0" smtClean="0"/>
                  <a:t>強化学習</a:t>
                </a:r>
                <a:r>
                  <a:rPr lang="en-US" altLang="ja-JP" sz="3200" b="1" dirty="0" smtClean="0"/>
                  <a:t>)</a:t>
                </a:r>
              </a:p>
              <a:p>
                <a:pPr marL="0" indent="0">
                  <a:buNone/>
                </a:pPr>
                <a:r>
                  <a:rPr lang="en-US" altLang="ja-JP" sz="3200" b="1" dirty="0"/>
                  <a:t>(2</a:t>
                </a:r>
                <a:r>
                  <a:rPr lang="en-US" altLang="ja-JP" sz="3200" b="1" dirty="0" smtClean="0"/>
                  <a:t>)(1)</a:t>
                </a:r>
                <a:r>
                  <a:rPr lang="ja-JP" altLang="en-US" sz="3200" b="1" dirty="0" smtClean="0"/>
                  <a:t>を用いて目的関数と制約条件を求める</a:t>
                </a:r>
                <a:endParaRPr lang="en-US" altLang="ja-JP" sz="3200" b="1" dirty="0" smtClean="0"/>
              </a:p>
              <a:p>
                <a:pPr marL="0" indent="0">
                  <a:buNone/>
                </a:pPr>
                <a:r>
                  <a:rPr lang="en-US" altLang="ja-JP" sz="3200" b="1" dirty="0"/>
                  <a:t>(3</a:t>
                </a:r>
                <a:r>
                  <a:rPr lang="en-US" altLang="ja-JP" sz="3200" b="1" dirty="0" smtClean="0"/>
                  <a:t>)</a:t>
                </a:r>
                <a:r>
                  <a:rPr lang="ja-JP" altLang="en-US" sz="3200" b="1" dirty="0" smtClean="0"/>
                  <a:t>線形計画法を用いて報酬関数を求める</a:t>
                </a:r>
                <a:endParaRPr lang="en-US" altLang="ja-JP" sz="3200" b="1" dirty="0" smtClean="0"/>
              </a:p>
              <a:p>
                <a:pPr marL="0" indent="0">
                  <a:buNone/>
                </a:pPr>
                <a:endParaRPr lang="en-US" altLang="ja-JP" sz="3200" b="1" dirty="0" smtClean="0"/>
              </a:p>
              <a:p>
                <a:pPr marL="0" indent="0">
                  <a:buNone/>
                </a:pPr>
                <a:r>
                  <a:rPr lang="en-US" altLang="ja-JP" sz="3200" b="1" dirty="0"/>
                  <a:t>(1</a:t>
                </a:r>
                <a:r>
                  <a:rPr lang="en-US" altLang="ja-JP" sz="3200" b="1" dirty="0" smtClean="0"/>
                  <a:t>)</a:t>
                </a:r>
                <a:r>
                  <a:rPr lang="ja-JP" altLang="en-US" sz="3200" b="1" dirty="0" smtClean="0"/>
                  <a:t>の強化学習の計算量は</a:t>
                </a:r>
                <a14:m>
                  <m:oMath xmlns:m="http://schemas.openxmlformats.org/officeDocument/2006/math">
                    <m:r>
                      <a:rPr lang="en-US" altLang="ja-JP" sz="3200" b="1" i="1">
                        <a:latin typeface="Cambria Math" panose="02040503050406030204" pitchFamily="18" charset="0"/>
                      </a:rPr>
                      <m:t>𝑶</m:t>
                    </m:r>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Sub>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𝒂</m:t>
                        </m:r>
                      </m:sub>
                    </m:sSub>
                    <m:r>
                      <a:rPr lang="en-US" altLang="ja-JP" sz="3200" b="1" i="1">
                        <a:latin typeface="Cambria Math" panose="02040503050406030204" pitchFamily="18" charset="0"/>
                      </a:rPr>
                      <m:t>)</m:t>
                    </m:r>
                  </m:oMath>
                </a14:m>
                <a:endParaRPr lang="en-US" altLang="ja-JP" sz="3200" b="1" dirty="0" smtClean="0"/>
              </a:p>
              <a:p>
                <a:pPr marL="0" indent="0">
                  <a:buNone/>
                </a:pPr>
                <a14:m>
                  <m:oMath xmlns:m="http://schemas.openxmlformats.org/officeDocument/2006/math">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Sub>
                  </m:oMath>
                </a14:m>
                <a:r>
                  <a:rPr lang="en-US" altLang="ja-JP" sz="3200" b="1" dirty="0" smtClean="0"/>
                  <a:t> : </a:t>
                </a:r>
                <a:r>
                  <a:rPr lang="ja-JP" altLang="en-US" sz="3200" b="1" dirty="0" smtClean="0"/>
                  <a:t>状態数</a:t>
                </a:r>
                <a:endParaRPr lang="en-US" altLang="ja-JP" sz="3200" b="1" dirty="0" smtClean="0"/>
              </a:p>
              <a:p>
                <a:pPr marL="0" indent="0">
                  <a:buNone/>
                </a:pPr>
                <a14:m>
                  <m:oMath xmlns:m="http://schemas.openxmlformats.org/officeDocument/2006/math">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𝒏</m:t>
                        </m:r>
                      </m:e>
                      <m:sub>
                        <m:r>
                          <a:rPr lang="en-US" altLang="ja-JP" sz="3200" b="1" i="1" smtClean="0">
                            <a:latin typeface="Cambria Math" panose="02040503050406030204" pitchFamily="18" charset="0"/>
                          </a:rPr>
                          <m:t>𝒂</m:t>
                        </m:r>
                      </m:sub>
                    </m:sSub>
                  </m:oMath>
                </a14:m>
                <a:r>
                  <a:rPr lang="en-US" altLang="ja-JP" sz="3200" b="1" dirty="0" smtClean="0"/>
                  <a:t> : </a:t>
                </a:r>
                <a:r>
                  <a:rPr lang="ja-JP" altLang="en-US" sz="3200" b="1" dirty="0" smtClean="0"/>
                  <a:t>行動数</a:t>
                </a:r>
                <a:endParaRPr lang="en-US" altLang="ja-JP" sz="3200" b="1" dirty="0" smtClean="0"/>
              </a:p>
              <a:p>
                <a:pPr marL="0" indent="0">
                  <a:buNone/>
                </a:pPr>
                <a:r>
                  <a:rPr lang="en-US" altLang="ja-JP" sz="3200" b="1" dirty="0" smtClean="0"/>
                  <a:t>(2)</a:t>
                </a:r>
                <a:r>
                  <a:rPr lang="ja-JP" altLang="en-US" sz="3200" b="1" dirty="0" smtClean="0"/>
                  <a:t>は</a:t>
                </a:r>
                <a14:m>
                  <m:oMath xmlns:m="http://schemas.openxmlformats.org/officeDocument/2006/math">
                    <m:r>
                      <a:rPr lang="en-US" altLang="ja-JP" sz="3200" b="1" i="1">
                        <a:latin typeface="Cambria Math" panose="02040503050406030204" pitchFamily="18" charset="0"/>
                      </a:rPr>
                      <m:t>𝑶</m:t>
                    </m:r>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oMath>
                </a14:m>
                <a:endParaRPr lang="en-US" altLang="ja-JP" sz="3200" b="1" dirty="0"/>
              </a:p>
            </p:txBody>
          </p:sp>
        </mc:Choice>
        <mc:Fallback xmlns="">
          <p:sp>
            <p:nvSpPr>
              <p:cNvPr id="7"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361"/>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1107631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2.3.5 </a:t>
            </a:r>
            <a:r>
              <a:rPr kumimoji="1" lang="ja-JP" altLang="en-US" sz="3600" b="1" dirty="0" smtClean="0">
                <a:latin typeface="小塚ゴシック Pro B" panose="020B0800000000000000" pitchFamily="34" charset="-128"/>
                <a:ea typeface="小塚ゴシック Pro B" panose="020B0800000000000000" pitchFamily="34" charset="-128"/>
              </a:rPr>
              <a:t>各アルゴリズムの計算量</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7" name="コンテンツ プレースホルダー 2"/>
              <p:cNvSpPr>
                <a:spLocks noGrp="1"/>
              </p:cNvSpPr>
              <p:nvPr>
                <p:ph idx="1"/>
              </p:nvPr>
            </p:nvSpPr>
            <p:spPr>
              <a:xfrm>
                <a:off x="838200" y="1169773"/>
                <a:ext cx="11106150" cy="5165124"/>
              </a:xfrm>
            </p:spPr>
            <p:txBody>
              <a:bodyPr>
                <a:normAutofit/>
              </a:bodyPr>
              <a:lstStyle/>
              <a:p>
                <a:pPr marL="0" indent="0">
                  <a:buNone/>
                </a:pPr>
                <a:r>
                  <a:rPr lang="en-US" altLang="ja-JP" sz="3200" b="1" dirty="0" smtClean="0"/>
                  <a:t>Ng        : </a:t>
                </a:r>
                <a14:m>
                  <m:oMath xmlns:m="http://schemas.openxmlformats.org/officeDocument/2006/math">
                    <m:r>
                      <a:rPr lang="en-US" altLang="ja-JP" sz="3200" b="1" i="1">
                        <a:latin typeface="Cambria Math" panose="02040503050406030204" pitchFamily="18" charset="0"/>
                      </a:rPr>
                      <m:t>𝑶</m:t>
                    </m:r>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𝒂</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oMath>
                </a14:m>
                <a:endParaRPr lang="en-US" altLang="ja-JP" sz="3200" b="1" dirty="0"/>
              </a:p>
              <a:p>
                <a:pPr marL="0" indent="0">
                  <a:buNone/>
                </a:pPr>
                <a:r>
                  <a:rPr lang="en-US" altLang="ja-JP" sz="3200" b="1" dirty="0" smtClean="0"/>
                  <a:t>GAIRL  : </a:t>
                </a:r>
                <a14:m>
                  <m:oMath xmlns:m="http://schemas.openxmlformats.org/officeDocument/2006/math">
                    <m:r>
                      <a:rPr lang="en-US" altLang="ja-JP" sz="3200" b="1" i="1">
                        <a:latin typeface="Cambria Math" panose="02040503050406030204" pitchFamily="18" charset="0"/>
                      </a:rPr>
                      <m:t>𝑶</m:t>
                    </m:r>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sSub>
                      <m:sSubPr>
                        <m:ctrlPr>
                          <a:rPr lang="en-US" altLang="ja-JP" sz="3200" b="1" i="1">
                            <a:latin typeface="Cambria Math" panose="02040503050406030204" pitchFamily="18" charset="0"/>
                          </a:rPr>
                        </m:ctrlPr>
                      </m:sSub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𝒂</m:t>
                        </m:r>
                      </m:sub>
                    </m:sSub>
                    <m:r>
                      <a:rPr lang="en-US" altLang="ja-JP" sz="3200" b="1" i="1">
                        <a:latin typeface="Cambria Math" panose="02040503050406030204" pitchFamily="18" charset="0"/>
                      </a:rPr>
                      <m:t>)</m:t>
                    </m:r>
                  </m:oMath>
                </a14:m>
                <a:endParaRPr lang="en-US" altLang="ja-JP" sz="3200" b="1" dirty="0" smtClean="0"/>
              </a:p>
              <a:p>
                <a:pPr marL="0" indent="0">
                  <a:buNone/>
                </a:pPr>
                <a:r>
                  <a:rPr lang="en-US" altLang="ja-JP" sz="3200" b="1" dirty="0" err="1" smtClean="0"/>
                  <a:t>Abbeel</a:t>
                </a:r>
                <a:r>
                  <a:rPr lang="en-US" altLang="ja-JP" sz="3200" b="1" dirty="0" smtClean="0"/>
                  <a:t> : </a:t>
                </a:r>
                <a14:m>
                  <m:oMath xmlns:m="http://schemas.openxmlformats.org/officeDocument/2006/math">
                    <m:r>
                      <a:rPr lang="en-US" altLang="ja-JP" sz="3200" b="1" i="1">
                        <a:latin typeface="Cambria Math" panose="02040503050406030204" pitchFamily="18" charset="0"/>
                      </a:rPr>
                      <m:t>𝑶</m:t>
                    </m:r>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𝒔</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sSubSup>
                      <m:sSubSupPr>
                        <m:ctrlPr>
                          <a:rPr lang="en-US" altLang="ja-JP" sz="3200" b="1" i="1" smtClean="0">
                            <a:latin typeface="Cambria Math" panose="02040503050406030204" pitchFamily="18" charset="0"/>
                          </a:rPr>
                        </m:ctrlPr>
                      </m:sSubSupPr>
                      <m:e>
                        <m:r>
                          <a:rPr lang="en-US" altLang="ja-JP" sz="3200" b="1" i="1">
                            <a:latin typeface="Cambria Math" panose="02040503050406030204" pitchFamily="18" charset="0"/>
                          </a:rPr>
                          <m:t>𝒏</m:t>
                        </m:r>
                      </m:e>
                      <m:sub>
                        <m:r>
                          <a:rPr lang="en-US" altLang="ja-JP" sz="3200" b="1" i="1">
                            <a:latin typeface="Cambria Math" panose="02040503050406030204" pitchFamily="18" charset="0"/>
                          </a:rPr>
                          <m:t>𝒂</m:t>
                        </m:r>
                      </m:sub>
                      <m:sup>
                        <m:r>
                          <a:rPr lang="en-US" altLang="ja-JP" sz="3200" b="1" i="1" smtClean="0">
                            <a:latin typeface="Cambria Math" panose="02040503050406030204" pitchFamily="18" charset="0"/>
                          </a:rPr>
                          <m:t>𝟐</m:t>
                        </m:r>
                      </m:sup>
                    </m:sSubSup>
                    <m:r>
                      <a:rPr lang="en-US" altLang="ja-JP" sz="3200" b="1" i="1">
                        <a:latin typeface="Cambria Math" panose="02040503050406030204" pitchFamily="18" charset="0"/>
                      </a:rPr>
                      <m:t>)</m:t>
                    </m:r>
                  </m:oMath>
                </a14:m>
                <a:r>
                  <a:rPr lang="en-US" altLang="ja-JP" sz="3200" b="1" dirty="0" smtClean="0"/>
                  <a:t>(</a:t>
                </a:r>
                <a:r>
                  <a:rPr lang="ja-JP" altLang="en-US" sz="3200" b="1" dirty="0" smtClean="0"/>
                  <a:t>本間違ってない？</a:t>
                </a:r>
                <a:r>
                  <a:rPr lang="en-US" altLang="ja-JP" sz="3200" b="1" dirty="0" smtClean="0"/>
                  <a:t>)</a:t>
                </a:r>
                <a:endParaRPr lang="en-US" altLang="ja-JP" sz="3200" b="1" dirty="0"/>
              </a:p>
              <a:p>
                <a:pPr marL="0" indent="0">
                  <a:buNone/>
                </a:pPr>
                <a:endParaRPr lang="en-US" altLang="ja-JP" sz="3200" b="1" dirty="0" smtClean="0"/>
              </a:p>
              <a:p>
                <a:pPr marL="0" indent="0">
                  <a:buNone/>
                </a:pPr>
                <a:r>
                  <a:rPr lang="en-US" altLang="ja-JP" sz="3200" b="1" dirty="0" smtClean="0"/>
                  <a:t>GAIRL</a:t>
                </a:r>
                <a:r>
                  <a:rPr lang="ja-JP" altLang="en-US" sz="3200" b="1" dirty="0" smtClean="0"/>
                  <a:t>は</a:t>
                </a:r>
                <a:r>
                  <a:rPr lang="en-US" altLang="ja-JP" sz="3200" b="1" dirty="0" smtClean="0"/>
                  <a:t>GA</a:t>
                </a:r>
                <a:r>
                  <a:rPr lang="ja-JP" altLang="en-US" sz="3200" b="1" dirty="0" smtClean="0"/>
                  <a:t>を用いることで高効率化</a:t>
                </a:r>
                <a:endParaRPr lang="en-US" altLang="ja-JP" sz="3200" b="1" dirty="0"/>
              </a:p>
              <a:p>
                <a:pPr marL="0" indent="0">
                  <a:buNone/>
                </a:pPr>
                <a:endParaRPr lang="en-US" altLang="ja-JP" sz="3200" b="1" dirty="0"/>
              </a:p>
            </p:txBody>
          </p:sp>
        </mc:Choice>
        <mc:Fallback xmlns="">
          <p:sp>
            <p:nvSpPr>
              <p:cNvPr id="7" name="コンテンツ プレースホルダー 2"/>
              <p:cNvSpPr>
                <a:spLocks noGrp="1" noRot="1" noChangeAspect="1" noMove="1" noResize="1" noEditPoints="1" noAdjustHandles="1" noChangeArrowheads="1" noChangeShapeType="1" noTextEdit="1"/>
              </p:cNvSpPr>
              <p:nvPr>
                <p:ph idx="1"/>
              </p:nvPr>
            </p:nvSpPr>
            <p:spPr>
              <a:xfrm>
                <a:off x="838200" y="1169773"/>
                <a:ext cx="11106150" cy="5165124"/>
              </a:xfrm>
              <a:blipFill>
                <a:blip r:embed="rId2"/>
                <a:stretch>
                  <a:fillRect l="-1428" t="-2125"/>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108556752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0" y="2162629"/>
            <a:ext cx="12192000" cy="1628708"/>
          </a:xfrm>
        </p:spPr>
        <p:txBody>
          <a:bodyPr>
            <a:noAutofit/>
          </a:bodyPr>
          <a:lstStyle/>
          <a:p>
            <a:r>
              <a:rPr lang="en-US" altLang="ja-JP" sz="4000" b="1" dirty="0" smtClean="0">
                <a:latin typeface="小塚ゴシック Pro B" panose="020B0800000000000000" pitchFamily="34" charset="-128"/>
                <a:ea typeface="小塚ゴシック Pro B" panose="020B0800000000000000" pitchFamily="34" charset="-128"/>
              </a:rPr>
              <a:t>2.3.6 </a:t>
            </a:r>
            <a:r>
              <a:rPr lang="ja-JP" altLang="en-US" sz="4000" b="1" dirty="0" smtClean="0">
                <a:latin typeface="小塚ゴシック Pro B" panose="020B0800000000000000" pitchFamily="34" charset="-128"/>
                <a:ea typeface="小塚ゴシック Pro B" panose="020B0800000000000000" pitchFamily="34" charset="-128"/>
              </a:rPr>
              <a:t>まとめ</a:t>
            </a:r>
            <a:endParaRPr lang="en-US" altLang="ja-JP" sz="4000" b="1" dirty="0">
              <a:latin typeface="小塚ゴシック Pro B" panose="020B0800000000000000" pitchFamily="34" charset="-128"/>
              <a:ea typeface="小塚ゴシック Pro B" panose="020B0800000000000000" pitchFamily="34" charset="-128"/>
            </a:endParaRPr>
          </a:p>
        </p:txBody>
      </p:sp>
      <p:cxnSp>
        <p:nvCxnSpPr>
          <p:cNvPr id="4" name="直線コネクタ 3"/>
          <p:cNvCxnSpPr/>
          <p:nvPr/>
        </p:nvCxnSpPr>
        <p:spPr>
          <a:xfrm>
            <a:off x="-115329" y="4054947"/>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30827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2.3.6 </a:t>
            </a:r>
            <a:r>
              <a:rPr kumimoji="1" lang="ja-JP" altLang="en-US" sz="3600" b="1" dirty="0" smtClean="0">
                <a:latin typeface="小塚ゴシック Pro B" panose="020B0800000000000000" pitchFamily="34" charset="-128"/>
                <a:ea typeface="小塚ゴシック Pro B" panose="020B0800000000000000" pitchFamily="34" charset="-128"/>
              </a:rPr>
              <a:t>まとめ</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7" name="コンテンツ プレースホルダー 2"/>
          <p:cNvSpPr>
            <a:spLocks noGrp="1"/>
          </p:cNvSpPr>
          <p:nvPr>
            <p:ph idx="1"/>
          </p:nvPr>
        </p:nvSpPr>
        <p:spPr>
          <a:xfrm>
            <a:off x="838200" y="1169773"/>
            <a:ext cx="11106150" cy="5165124"/>
          </a:xfrm>
        </p:spPr>
        <p:txBody>
          <a:bodyPr>
            <a:normAutofit/>
          </a:bodyPr>
          <a:lstStyle/>
          <a:p>
            <a:pPr marL="0" indent="0">
              <a:buNone/>
            </a:pPr>
            <a:r>
              <a:rPr lang="ja-JP" altLang="en-US" sz="3200" b="1" dirty="0"/>
              <a:t>本</a:t>
            </a:r>
            <a:r>
              <a:rPr lang="ja-JP" altLang="en-US" sz="3200" b="1" dirty="0" smtClean="0"/>
              <a:t>に書いてないけど</a:t>
            </a:r>
            <a:r>
              <a:rPr lang="en-US" altLang="ja-JP" sz="3200" b="1" dirty="0" smtClean="0"/>
              <a:t>, </a:t>
            </a:r>
            <a:r>
              <a:rPr lang="ja-JP" altLang="en-US" sz="3200" b="1" dirty="0" smtClean="0"/>
              <a:t>ビッグデータが必要な強化学習の</a:t>
            </a:r>
            <a:endParaRPr lang="en-US" altLang="ja-JP" sz="3200" b="1" dirty="0" smtClean="0"/>
          </a:p>
          <a:p>
            <a:pPr marL="0" indent="0">
              <a:buNone/>
            </a:pPr>
            <a:r>
              <a:rPr lang="ja-JP" altLang="en-US" sz="3200" b="1" dirty="0" smtClean="0"/>
              <a:t>ひとつということで</a:t>
            </a:r>
            <a:r>
              <a:rPr lang="en-US" altLang="ja-JP" sz="3200" b="1" dirty="0" smtClean="0"/>
              <a:t>, </a:t>
            </a:r>
            <a:r>
              <a:rPr lang="ja-JP" altLang="en-US" sz="3200" b="1" dirty="0" smtClean="0"/>
              <a:t>強化</a:t>
            </a:r>
            <a:r>
              <a:rPr lang="ja-JP" altLang="en-US" sz="3200" b="1" dirty="0"/>
              <a:t>学習</a:t>
            </a:r>
            <a:r>
              <a:rPr lang="ja-JP" altLang="en-US" sz="3200" b="1" dirty="0" smtClean="0"/>
              <a:t>の強みをつぶしているように</a:t>
            </a:r>
            <a:endParaRPr lang="en-US" altLang="ja-JP" sz="3200" b="1" dirty="0" smtClean="0"/>
          </a:p>
          <a:p>
            <a:pPr marL="0" indent="0">
              <a:buNone/>
            </a:pPr>
            <a:r>
              <a:rPr lang="ja-JP" altLang="en-US" sz="3200" b="1" dirty="0" smtClean="0"/>
              <a:t>しか思えないという感想でした</a:t>
            </a:r>
            <a:r>
              <a:rPr lang="en-US" altLang="ja-JP" sz="3200" b="1" dirty="0" smtClean="0"/>
              <a:t>.</a:t>
            </a:r>
          </a:p>
          <a:p>
            <a:pPr marL="0" indent="0">
              <a:buNone/>
            </a:pPr>
            <a:r>
              <a:rPr lang="ja-JP" altLang="en-US" sz="3200" b="1" dirty="0" smtClean="0"/>
              <a:t>ただ</a:t>
            </a:r>
            <a:r>
              <a:rPr lang="en-US" altLang="ja-JP" sz="3200" b="1" dirty="0" smtClean="0"/>
              <a:t>, </a:t>
            </a:r>
            <a:r>
              <a:rPr lang="ja-JP" altLang="en-US" sz="3200" b="1" dirty="0" smtClean="0"/>
              <a:t>何かの模倣をしたい</a:t>
            </a:r>
            <a:r>
              <a:rPr lang="en-US" altLang="ja-JP" sz="3200" b="1" dirty="0" smtClean="0"/>
              <a:t>, </a:t>
            </a:r>
            <a:r>
              <a:rPr lang="ja-JP" altLang="en-US" sz="3200" b="1" dirty="0" smtClean="0"/>
              <a:t>というモチベーションの分野で</a:t>
            </a:r>
            <a:endParaRPr lang="en-US" altLang="ja-JP" sz="3200" b="1" dirty="0" smtClean="0"/>
          </a:p>
          <a:p>
            <a:pPr marL="0" indent="0">
              <a:buNone/>
            </a:pPr>
            <a:r>
              <a:rPr lang="ja-JP" altLang="en-US" sz="3200" b="1" dirty="0" smtClean="0"/>
              <a:t>あれば有効かなぁとも思います</a:t>
            </a:r>
            <a:r>
              <a:rPr lang="en-US" altLang="ja-JP" sz="3200" b="1" dirty="0" smtClean="0"/>
              <a:t>.</a:t>
            </a:r>
          </a:p>
          <a:p>
            <a:pPr marL="0" indent="0">
              <a:buNone/>
            </a:pPr>
            <a:endParaRPr lang="en-US" altLang="ja-JP" sz="3200" b="1" dirty="0" smtClean="0"/>
          </a:p>
          <a:p>
            <a:pPr marL="0" indent="0">
              <a:buNone/>
            </a:pPr>
            <a:r>
              <a:rPr lang="en-US" altLang="ja-JP" sz="3200" b="1" dirty="0" smtClean="0"/>
              <a:t>Ex)</a:t>
            </a:r>
            <a:r>
              <a:rPr lang="ja-JP" altLang="en-US" sz="3200" b="1" dirty="0" smtClean="0"/>
              <a:t>人間ロボット</a:t>
            </a:r>
            <a:r>
              <a:rPr lang="en-US" altLang="ja-JP" sz="3200" b="1" dirty="0" smtClean="0"/>
              <a:t>, </a:t>
            </a:r>
            <a:r>
              <a:rPr lang="ja-JP" altLang="en-US" sz="3200" b="1" dirty="0" smtClean="0"/>
              <a:t>自動運転 </a:t>
            </a:r>
            <a:r>
              <a:rPr lang="en-US" altLang="ja-JP" sz="3200" b="1" dirty="0" smtClean="0"/>
              <a:t>etc… </a:t>
            </a:r>
          </a:p>
        </p:txBody>
      </p:sp>
    </p:spTree>
    <p:extLst>
      <p:ext uri="{BB962C8B-B14F-4D97-AF65-F5344CB8AC3E}">
        <p14:creationId xmlns:p14="http://schemas.microsoft.com/office/powerpoint/2010/main" val="24225007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強化</a:t>
            </a:r>
            <a:r>
              <a:rPr lang="ja-JP" altLang="en-US" sz="3600" b="1" dirty="0">
                <a:latin typeface="小塚ゴシック Pro B" panose="020B0800000000000000" pitchFamily="34" charset="-128"/>
                <a:ea typeface="小塚ゴシック Pro B" panose="020B0800000000000000" pitchFamily="34" charset="-128"/>
              </a:rPr>
              <a:t>学習</a:t>
            </a:r>
            <a:r>
              <a:rPr lang="ja-JP" altLang="en-US" sz="3600" b="1" dirty="0" smtClean="0">
                <a:latin typeface="小塚ゴシック Pro B" panose="020B0800000000000000" pitchFamily="34" charset="-128"/>
                <a:ea typeface="小塚ゴシック Pro B" panose="020B0800000000000000" pitchFamily="34" charset="-128"/>
              </a:rPr>
              <a:t>の優位性</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環境のダイナミクスが未知でも適用できる</a:t>
            </a:r>
            <a:endParaRPr lang="en-US" altLang="ja-JP" sz="3200" b="1" dirty="0" smtClean="0"/>
          </a:p>
          <a:p>
            <a:pPr marL="0" indent="0">
              <a:buNone/>
            </a:pPr>
            <a:r>
              <a:rPr lang="ja-JP" altLang="en-US" sz="3200" b="1" dirty="0" smtClean="0"/>
              <a:t>　⇔動的計画法</a:t>
            </a:r>
            <a:endParaRPr lang="en-US" altLang="ja-JP" sz="3200" b="1" dirty="0" smtClean="0"/>
          </a:p>
          <a:p>
            <a:r>
              <a:rPr lang="ja-JP" altLang="en-US" sz="3200" b="1" dirty="0"/>
              <a:t>行動</a:t>
            </a:r>
            <a:r>
              <a:rPr lang="ja-JP" altLang="en-US" sz="3200" b="1" dirty="0" smtClean="0"/>
              <a:t>の正解･不正解が既知である必要はない</a:t>
            </a:r>
            <a:endParaRPr lang="en-US" altLang="ja-JP" sz="3200" b="1" dirty="0" smtClean="0"/>
          </a:p>
          <a:p>
            <a:pPr marL="0" indent="0">
              <a:buNone/>
            </a:pPr>
            <a:r>
              <a:rPr lang="ja-JP" altLang="en-US" sz="3200" b="1" dirty="0" smtClean="0"/>
              <a:t>　⇔教師付き学習</a:t>
            </a:r>
            <a:r>
              <a:rPr lang="en-US" altLang="ja-JP" sz="3200" b="1" dirty="0" smtClean="0"/>
              <a:t>(NN</a:t>
            </a:r>
            <a:r>
              <a:rPr lang="ja-JP" altLang="en-US" sz="3200" b="1" dirty="0" smtClean="0"/>
              <a:t>など</a:t>
            </a:r>
            <a:r>
              <a:rPr lang="en-US" altLang="ja-JP" sz="3200" b="1" dirty="0" smtClean="0"/>
              <a:t>)</a:t>
            </a:r>
            <a:endParaRPr lang="en-US" altLang="ja-JP" sz="3200" b="1" dirty="0"/>
          </a:p>
          <a:p>
            <a:r>
              <a:rPr lang="ja-JP" altLang="en-US" sz="3200" b="1" dirty="0" smtClean="0"/>
              <a:t>報酬の遅れを許容</a:t>
            </a:r>
            <a:endParaRPr lang="en-US" altLang="ja-JP" sz="3200" b="1" dirty="0" smtClean="0"/>
          </a:p>
          <a:p>
            <a:pPr marL="0" indent="0">
              <a:buNone/>
            </a:pPr>
            <a:r>
              <a:rPr lang="ja-JP" altLang="en-US" sz="3200" b="1" dirty="0" smtClean="0"/>
              <a:t>　→リアルタイム性が悪くても学習可能</a:t>
            </a:r>
            <a:endParaRPr lang="en-US" altLang="ja-JP" sz="3200" b="1" dirty="0" smtClean="0"/>
          </a:p>
          <a:p>
            <a:pPr marL="0" indent="0">
              <a:buNone/>
            </a:pPr>
            <a:r>
              <a:rPr lang="ja-JP" altLang="en-US" sz="3200" b="1" dirty="0"/>
              <a:t>　</a:t>
            </a:r>
            <a:r>
              <a:rPr lang="ja-JP" altLang="en-US" sz="3200" b="1" dirty="0" smtClean="0"/>
              <a:t>　</a:t>
            </a:r>
            <a:r>
              <a:rPr lang="en-US" altLang="ja-JP" sz="3200" b="1" dirty="0" smtClean="0"/>
              <a:t>(</a:t>
            </a:r>
            <a:r>
              <a:rPr lang="ja-JP" altLang="en-US" sz="3200" b="1" dirty="0" smtClean="0"/>
              <a:t>一連のエピソードに対して報酬を付与</a:t>
            </a:r>
            <a:r>
              <a:rPr lang="en-US" altLang="ja-JP" sz="3200" b="1" dirty="0" smtClean="0"/>
              <a:t>, </a:t>
            </a:r>
          </a:p>
          <a:p>
            <a:pPr marL="0" indent="0">
              <a:buNone/>
            </a:pPr>
            <a:r>
              <a:rPr lang="ja-JP" altLang="en-US" sz="3200" b="1" dirty="0"/>
              <a:t>　</a:t>
            </a:r>
            <a:r>
              <a:rPr lang="ja-JP" altLang="en-US" sz="3200" b="1" dirty="0" smtClean="0"/>
              <a:t>　モンテカルロ的な思考</a:t>
            </a:r>
            <a:r>
              <a:rPr lang="en-US" altLang="ja-JP" sz="3200" b="1" dirty="0" smtClean="0"/>
              <a:t>)</a:t>
            </a:r>
            <a:endParaRPr lang="en-US" altLang="ja-JP" sz="3200" b="1" dirty="0"/>
          </a:p>
          <a:p>
            <a:pPr marL="0" indent="0">
              <a:buNone/>
            </a:pPr>
            <a:endParaRPr lang="en-US" altLang="ja-JP" sz="3200" b="1" dirty="0"/>
          </a:p>
        </p:txBody>
      </p:sp>
    </p:spTree>
    <p:extLst>
      <p:ext uri="{BB962C8B-B14F-4D97-AF65-F5344CB8AC3E}">
        <p14:creationId xmlns:p14="http://schemas.microsoft.com/office/powerpoint/2010/main" val="2183734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強化</a:t>
            </a:r>
            <a:r>
              <a:rPr lang="ja-JP" altLang="en-US" sz="3600" b="1" dirty="0">
                <a:latin typeface="小塚ゴシック Pro B" panose="020B0800000000000000" pitchFamily="34" charset="-128"/>
                <a:ea typeface="小塚ゴシック Pro B" panose="020B0800000000000000" pitchFamily="34" charset="-128"/>
              </a:rPr>
              <a:t>学習</a:t>
            </a:r>
            <a:r>
              <a:rPr lang="ja-JP" altLang="en-US" sz="3600" b="1" dirty="0" smtClean="0">
                <a:latin typeface="小塚ゴシック Pro B" panose="020B0800000000000000" pitchFamily="34" charset="-128"/>
                <a:ea typeface="小塚ゴシック Pro B" panose="020B0800000000000000" pitchFamily="34" charset="-128"/>
              </a:rPr>
              <a:t>の優位性</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環境のダイナミクスが未知でも適用できる</a:t>
            </a:r>
            <a:endParaRPr lang="en-US" altLang="ja-JP" sz="3200" b="1" dirty="0" smtClean="0"/>
          </a:p>
          <a:p>
            <a:pPr marL="0" indent="0">
              <a:buNone/>
            </a:pPr>
            <a:r>
              <a:rPr lang="ja-JP" altLang="en-US" sz="3200" b="1" dirty="0" smtClean="0"/>
              <a:t>　⇔動的計画法</a:t>
            </a:r>
            <a:endParaRPr lang="en-US" altLang="ja-JP" sz="3200" b="1" dirty="0" smtClean="0"/>
          </a:p>
          <a:p>
            <a:r>
              <a:rPr lang="ja-JP" altLang="en-US" sz="3200" b="1" dirty="0"/>
              <a:t>行動</a:t>
            </a:r>
            <a:r>
              <a:rPr lang="ja-JP" altLang="en-US" sz="3200" b="1" dirty="0" smtClean="0"/>
              <a:t>の正解･不正解が既知である必要はない</a:t>
            </a:r>
            <a:endParaRPr lang="en-US" altLang="ja-JP" sz="3200" b="1" dirty="0" smtClean="0"/>
          </a:p>
          <a:p>
            <a:pPr marL="0" indent="0">
              <a:buNone/>
            </a:pPr>
            <a:r>
              <a:rPr lang="ja-JP" altLang="en-US" sz="3200" b="1" dirty="0" smtClean="0"/>
              <a:t>　⇔教師付き学習</a:t>
            </a:r>
            <a:r>
              <a:rPr lang="en-US" altLang="ja-JP" sz="3200" b="1" dirty="0" smtClean="0"/>
              <a:t>(NN</a:t>
            </a:r>
            <a:r>
              <a:rPr lang="ja-JP" altLang="en-US" sz="3200" b="1" dirty="0" smtClean="0"/>
              <a:t>など</a:t>
            </a:r>
            <a:r>
              <a:rPr lang="en-US" altLang="ja-JP" sz="3200" b="1" dirty="0" smtClean="0"/>
              <a:t>)</a:t>
            </a:r>
            <a:endParaRPr lang="en-US" altLang="ja-JP" sz="3200" b="1" dirty="0"/>
          </a:p>
          <a:p>
            <a:r>
              <a:rPr lang="ja-JP" altLang="en-US" sz="3200" b="1" dirty="0" smtClean="0"/>
              <a:t>報酬の遅れを許容</a:t>
            </a:r>
            <a:endParaRPr lang="en-US" altLang="ja-JP" sz="3200" b="1" dirty="0" smtClean="0"/>
          </a:p>
          <a:p>
            <a:pPr marL="0" indent="0">
              <a:buNone/>
            </a:pPr>
            <a:r>
              <a:rPr lang="ja-JP" altLang="en-US" sz="3200" b="1" dirty="0" smtClean="0"/>
              <a:t>　→リアルタイム性が悪くても学習可能</a:t>
            </a:r>
            <a:endParaRPr lang="en-US" altLang="ja-JP" sz="3200" b="1" dirty="0" smtClean="0"/>
          </a:p>
          <a:p>
            <a:pPr marL="0" indent="0">
              <a:buNone/>
            </a:pPr>
            <a:r>
              <a:rPr lang="ja-JP" altLang="en-US" sz="3200" b="1" dirty="0"/>
              <a:t>　</a:t>
            </a:r>
            <a:r>
              <a:rPr lang="ja-JP" altLang="en-US" sz="3200" b="1" dirty="0" smtClean="0"/>
              <a:t>　</a:t>
            </a:r>
            <a:r>
              <a:rPr lang="en-US" altLang="ja-JP" sz="3200" b="1" dirty="0" smtClean="0"/>
              <a:t>(</a:t>
            </a:r>
            <a:r>
              <a:rPr lang="ja-JP" altLang="en-US" sz="3200" b="1" dirty="0" smtClean="0"/>
              <a:t>一連のエピソードに対して報酬を付与</a:t>
            </a:r>
            <a:r>
              <a:rPr lang="en-US" altLang="ja-JP" sz="3200" b="1" dirty="0" smtClean="0"/>
              <a:t>, </a:t>
            </a:r>
          </a:p>
          <a:p>
            <a:pPr marL="0" indent="0">
              <a:buNone/>
            </a:pPr>
            <a:r>
              <a:rPr lang="ja-JP" altLang="en-US" sz="3200" b="1" dirty="0"/>
              <a:t>　</a:t>
            </a:r>
            <a:r>
              <a:rPr lang="ja-JP" altLang="en-US" sz="3200" b="1" dirty="0" smtClean="0"/>
              <a:t>　モンテカルロ的な思考</a:t>
            </a:r>
            <a:r>
              <a:rPr lang="en-US" altLang="ja-JP" sz="3200" b="1" dirty="0" smtClean="0"/>
              <a:t>)</a:t>
            </a:r>
            <a:endParaRPr lang="en-US" altLang="ja-JP" sz="3200" b="1" dirty="0"/>
          </a:p>
          <a:p>
            <a:pPr marL="0" indent="0">
              <a:buNone/>
            </a:pPr>
            <a:r>
              <a:rPr lang="ja-JP" altLang="en-US" sz="3200" b="1" dirty="0" smtClean="0"/>
              <a:t>これらは</a:t>
            </a:r>
            <a:r>
              <a:rPr lang="ja-JP" altLang="en-US" sz="3200" b="1" dirty="0" smtClean="0">
                <a:solidFill>
                  <a:srgbClr val="FF0000"/>
                </a:solidFill>
              </a:rPr>
              <a:t>報酬</a:t>
            </a:r>
            <a:r>
              <a:rPr lang="ja-JP" altLang="en-US" sz="3200" b="1" dirty="0" smtClean="0"/>
              <a:t>という</a:t>
            </a:r>
            <a:r>
              <a:rPr lang="ja-JP" altLang="en-US" sz="3200" b="1" dirty="0" smtClean="0">
                <a:solidFill>
                  <a:srgbClr val="FF0000"/>
                </a:solidFill>
              </a:rPr>
              <a:t>設計者が決めるパラメータ</a:t>
            </a:r>
            <a:r>
              <a:rPr lang="ja-JP" altLang="en-US" sz="3200" b="1" dirty="0" smtClean="0"/>
              <a:t>による性質</a:t>
            </a:r>
            <a:endParaRPr lang="en-US" altLang="ja-JP" sz="3200" b="1" dirty="0"/>
          </a:p>
        </p:txBody>
      </p:sp>
    </p:spTree>
    <p:extLst>
      <p:ext uri="{BB962C8B-B14F-4D97-AF65-F5344CB8AC3E}">
        <p14:creationId xmlns:p14="http://schemas.microsoft.com/office/powerpoint/2010/main" val="4998539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報酬決定の難しさ</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報酬とは？</a:t>
            </a:r>
            <a:endParaRPr lang="en-US" altLang="ja-JP" sz="3200" b="1" dirty="0" smtClean="0"/>
          </a:p>
          <a:p>
            <a:pPr marL="0" indent="0">
              <a:buNone/>
            </a:pPr>
            <a:r>
              <a:rPr lang="ja-JP" altLang="en-US" sz="3200" b="1" dirty="0" smtClean="0"/>
              <a:t>感覚的には</a:t>
            </a:r>
            <a:r>
              <a:rPr lang="en-US" altLang="ja-JP" sz="3200" b="1" dirty="0" smtClean="0"/>
              <a:t>, MDP</a:t>
            </a:r>
            <a:r>
              <a:rPr lang="ja-JP" altLang="en-US" sz="3200" b="1" dirty="0" smtClean="0"/>
              <a:t>における一連の遷移の良し悪し</a:t>
            </a:r>
            <a:endParaRPr lang="en-US" altLang="ja-JP" sz="3200" b="1" dirty="0" smtClean="0"/>
          </a:p>
          <a:p>
            <a:pPr marL="0" indent="0">
              <a:buNone/>
            </a:pPr>
            <a:r>
              <a:rPr lang="ja-JP" altLang="en-US" sz="3200" b="1" dirty="0" smtClean="0"/>
              <a:t>→直観的にはわかりやすい</a:t>
            </a:r>
            <a:r>
              <a:rPr lang="en-US" altLang="ja-JP" sz="3200" b="1" dirty="0" smtClean="0"/>
              <a:t>(</a:t>
            </a:r>
            <a:r>
              <a:rPr lang="ja-JP" altLang="en-US" sz="3200" b="1" dirty="0" smtClean="0"/>
              <a:t>はず</a:t>
            </a:r>
            <a:r>
              <a:rPr lang="en-US" altLang="ja-JP" sz="3200" b="1" dirty="0" smtClean="0"/>
              <a:t>)</a:t>
            </a:r>
            <a:endParaRPr lang="en-US" altLang="ja-JP" sz="3200" b="1" dirty="0"/>
          </a:p>
          <a:p>
            <a:endParaRPr lang="en-US" altLang="ja-JP" sz="3200" b="1" dirty="0" smtClean="0"/>
          </a:p>
          <a:p>
            <a:r>
              <a:rPr lang="ja-JP" altLang="en-US" sz="3200" b="1" dirty="0" smtClean="0"/>
              <a:t>実問題</a:t>
            </a:r>
            <a:r>
              <a:rPr lang="en-US" altLang="ja-JP" sz="3200" b="1" dirty="0" smtClean="0"/>
              <a:t>(</a:t>
            </a:r>
            <a:r>
              <a:rPr lang="ja-JP" altLang="en-US" sz="3200" b="1" dirty="0" smtClean="0"/>
              <a:t>状態空間が大規模なもの</a:t>
            </a:r>
            <a:r>
              <a:rPr lang="en-US" altLang="ja-JP" sz="3200" b="1" dirty="0" smtClean="0"/>
              <a:t>)</a:t>
            </a:r>
          </a:p>
          <a:p>
            <a:pPr marL="0" indent="0">
              <a:buNone/>
            </a:pPr>
            <a:r>
              <a:rPr lang="ja-JP" altLang="en-US" sz="3200" b="1" dirty="0" smtClean="0"/>
              <a:t>報酬の決定は難しい</a:t>
            </a:r>
            <a:r>
              <a:rPr lang="en-US" altLang="ja-JP" sz="3200" b="1" dirty="0" smtClean="0"/>
              <a:t>(</a:t>
            </a:r>
            <a:r>
              <a:rPr lang="ja-JP" altLang="en-US" sz="3200" b="1" dirty="0" smtClean="0"/>
              <a:t>ほかの機械学習でいう</a:t>
            </a:r>
            <a:endParaRPr lang="en-US" altLang="ja-JP" sz="3200" b="1" dirty="0" smtClean="0"/>
          </a:p>
          <a:p>
            <a:pPr marL="0" indent="0">
              <a:buNone/>
            </a:pPr>
            <a:r>
              <a:rPr lang="ja-JP" altLang="en-US" sz="3200" b="1" dirty="0" smtClean="0"/>
              <a:t>ハイパーパラメータの決定のようなもの</a:t>
            </a:r>
            <a:r>
              <a:rPr lang="en-US" altLang="ja-JP" sz="3200" b="1" dirty="0" smtClean="0"/>
              <a:t>)</a:t>
            </a:r>
          </a:p>
          <a:p>
            <a:endParaRPr lang="en-US" altLang="ja-JP" sz="3200" b="1" dirty="0" smtClean="0"/>
          </a:p>
          <a:p>
            <a:pPr marL="0" indent="0">
              <a:buNone/>
            </a:pPr>
            <a:endParaRPr lang="en-US" altLang="ja-JP" sz="3200" b="1" dirty="0"/>
          </a:p>
        </p:txBody>
      </p:sp>
    </p:spTree>
    <p:extLst>
      <p:ext uri="{BB962C8B-B14F-4D97-AF65-F5344CB8AC3E}">
        <p14:creationId xmlns:p14="http://schemas.microsoft.com/office/powerpoint/2010/main" val="1446583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報酬決定の難しさ</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smtClean="0"/>
              <a:t>どういう点が難しいか？</a:t>
            </a:r>
            <a:endParaRPr lang="en-US" altLang="ja-JP" sz="3200" b="1" dirty="0" smtClean="0"/>
          </a:p>
          <a:p>
            <a:pPr marL="0" indent="0">
              <a:buNone/>
            </a:pPr>
            <a:r>
              <a:rPr lang="ja-JP" altLang="en-US" sz="3200" b="1" dirty="0" smtClean="0"/>
              <a:t>状態空間が大きいと</a:t>
            </a:r>
            <a:r>
              <a:rPr lang="en-US" altLang="ja-JP" sz="3200" b="1" dirty="0" smtClean="0"/>
              <a:t>, </a:t>
            </a:r>
            <a:r>
              <a:rPr lang="ja-JP" altLang="en-US" sz="3200" b="1" dirty="0" smtClean="0"/>
              <a:t>初期状態から終端状態までに</a:t>
            </a:r>
            <a:endParaRPr lang="en-US" altLang="ja-JP" sz="3200" b="1" dirty="0" smtClean="0"/>
          </a:p>
          <a:p>
            <a:pPr marL="0" indent="0">
              <a:buNone/>
            </a:pPr>
            <a:r>
              <a:rPr lang="ja-JP" altLang="en-US" sz="3200" b="1" dirty="0" smtClean="0"/>
              <a:t>かかる時間が膨大に</a:t>
            </a:r>
            <a:r>
              <a:rPr lang="en-US" altLang="ja-JP" sz="3200" b="1" dirty="0" smtClean="0"/>
              <a:t>(</a:t>
            </a:r>
            <a:r>
              <a:rPr lang="ja-JP" altLang="en-US" sz="3200" b="1" dirty="0"/>
              <a:t>次元</a:t>
            </a:r>
            <a:r>
              <a:rPr lang="ja-JP" altLang="en-US" sz="3200" b="1" dirty="0" smtClean="0"/>
              <a:t>の</a:t>
            </a:r>
            <a:r>
              <a:rPr lang="ja-JP" altLang="en-US" sz="3200" b="1" dirty="0"/>
              <a:t>呪</a:t>
            </a:r>
            <a:r>
              <a:rPr lang="ja-JP" altLang="en-US" sz="3200" b="1" dirty="0" smtClean="0"/>
              <a:t>い</a:t>
            </a:r>
            <a:r>
              <a:rPr lang="en-US" altLang="ja-JP" sz="3200" b="1" dirty="0" smtClean="0"/>
              <a:t>)</a:t>
            </a:r>
            <a:endParaRPr lang="en-US" altLang="ja-JP" sz="3200" b="1" dirty="0"/>
          </a:p>
          <a:p>
            <a:pPr marL="0" indent="0">
              <a:buNone/>
            </a:pPr>
            <a:endParaRPr lang="en-US" altLang="ja-JP" sz="3200" b="1" dirty="0" smtClean="0"/>
          </a:p>
          <a:p>
            <a:pPr marL="0" indent="0">
              <a:buNone/>
            </a:pPr>
            <a:r>
              <a:rPr lang="en-US" altLang="ja-JP" sz="3200" b="1" dirty="0" smtClean="0"/>
              <a:t>1)</a:t>
            </a:r>
            <a:r>
              <a:rPr lang="ja-JP" altLang="en-US" sz="3200" b="1" dirty="0" smtClean="0"/>
              <a:t>終端状態になるまでに時間がかかる</a:t>
            </a:r>
            <a:endParaRPr lang="en-US" altLang="ja-JP" sz="3200" b="1" dirty="0" smtClean="0"/>
          </a:p>
          <a:p>
            <a:pPr marL="0" indent="0">
              <a:buNone/>
            </a:pPr>
            <a:r>
              <a:rPr lang="ja-JP" altLang="en-US" sz="3200" b="1" dirty="0" smtClean="0"/>
              <a:t>　→良い報酬が方策に影響を与えるまでに時間がかかる</a:t>
            </a:r>
            <a:endParaRPr lang="en-US" altLang="ja-JP" sz="3200" b="1" dirty="0" smtClean="0"/>
          </a:p>
          <a:p>
            <a:pPr marL="0" indent="0">
              <a:buNone/>
            </a:pPr>
            <a:r>
              <a:rPr lang="en-US" altLang="ja-JP" sz="3200" b="1" dirty="0" smtClean="0"/>
              <a:t>2)</a:t>
            </a:r>
            <a:r>
              <a:rPr lang="ja-JP" altLang="en-US" sz="3200" b="1" dirty="0" smtClean="0"/>
              <a:t>マルチエージェント系で</a:t>
            </a:r>
            <a:r>
              <a:rPr lang="en-US" altLang="ja-JP" sz="3200" b="1" dirty="0" smtClean="0"/>
              <a:t>,</a:t>
            </a:r>
          </a:p>
          <a:p>
            <a:pPr marL="0" indent="0">
              <a:buNone/>
            </a:pPr>
            <a:r>
              <a:rPr lang="en-US" altLang="ja-JP" sz="3200" b="1" dirty="0"/>
              <a:t> </a:t>
            </a:r>
            <a:r>
              <a:rPr lang="en-US" altLang="ja-JP" sz="3200" b="1" dirty="0" smtClean="0"/>
              <a:t>  </a:t>
            </a:r>
            <a:r>
              <a:rPr lang="ja-JP" altLang="en-US" sz="3200" b="1" dirty="0" smtClean="0"/>
              <a:t>どの行動がよい報酬に結び付いたかわからない</a:t>
            </a:r>
            <a:endParaRPr lang="en-US" altLang="ja-JP" sz="3200" b="1" dirty="0" smtClean="0"/>
          </a:p>
          <a:p>
            <a:pPr marL="0" indent="0">
              <a:buNone/>
            </a:pPr>
            <a:r>
              <a:rPr lang="ja-JP" altLang="en-US" sz="3200" b="1" dirty="0"/>
              <a:t>　</a:t>
            </a:r>
            <a:r>
              <a:rPr lang="ja-JP" altLang="en-US" sz="3200" b="1" dirty="0" smtClean="0"/>
              <a:t>→その報酬は良い設定だったのか？</a:t>
            </a:r>
            <a:endParaRPr lang="en-US" altLang="ja-JP" sz="3200" b="1" dirty="0" smtClean="0"/>
          </a:p>
        </p:txBody>
      </p:sp>
    </p:spTree>
    <p:extLst>
      <p:ext uri="{BB962C8B-B14F-4D97-AF65-F5344CB8AC3E}">
        <p14:creationId xmlns:p14="http://schemas.microsoft.com/office/powerpoint/2010/main" val="21475893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79719"/>
            <a:ext cx="10515600" cy="1325563"/>
          </a:xfrm>
        </p:spPr>
        <p:txBody>
          <a:bodyPr>
            <a:normAutofit/>
          </a:bodyPr>
          <a:lstStyle/>
          <a:p>
            <a:r>
              <a:rPr kumimoji="1" lang="en-US" altLang="ja-JP" sz="3600" b="1" dirty="0" smtClean="0">
                <a:latin typeface="小塚ゴシック Pro B" panose="020B0800000000000000" pitchFamily="34" charset="-128"/>
                <a:ea typeface="小塚ゴシック Pro B" panose="020B0800000000000000" pitchFamily="34" charset="-128"/>
              </a:rPr>
              <a:t>2.3.1 </a:t>
            </a:r>
            <a:r>
              <a:rPr lang="ja-JP" altLang="en-US" sz="3600" b="1" dirty="0" smtClean="0">
                <a:latin typeface="小塚ゴシック Pro B" panose="020B0800000000000000" pitchFamily="34" charset="-128"/>
                <a:ea typeface="小塚ゴシック Pro B" panose="020B0800000000000000" pitchFamily="34" charset="-128"/>
              </a:rPr>
              <a:t>報酬設計</a:t>
            </a:r>
            <a:endParaRPr kumimoji="1" lang="ja-JP" altLang="en-US" sz="3600" b="1" dirty="0">
              <a:latin typeface="小塚ゴシック Pro B" panose="020B0800000000000000" pitchFamily="34" charset="-128"/>
              <a:ea typeface="小塚ゴシック Pro B" panose="020B0800000000000000" pitchFamily="34" charset="-128"/>
            </a:endParaRPr>
          </a:p>
        </p:txBody>
      </p:sp>
      <p:cxnSp>
        <p:nvCxnSpPr>
          <p:cNvPr id="5" name="直線コネクタ 4"/>
          <p:cNvCxnSpPr/>
          <p:nvPr/>
        </p:nvCxnSpPr>
        <p:spPr>
          <a:xfrm>
            <a:off x="-115329" y="941044"/>
            <a:ext cx="12307329" cy="0"/>
          </a:xfrm>
          <a:prstGeom prst="line">
            <a:avLst/>
          </a:prstGeom>
          <a:ln w="7620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コンテンツ プレースホルダー 2"/>
          <p:cNvSpPr>
            <a:spLocks noGrp="1"/>
          </p:cNvSpPr>
          <p:nvPr>
            <p:ph idx="1"/>
          </p:nvPr>
        </p:nvSpPr>
        <p:spPr>
          <a:xfrm>
            <a:off x="838200" y="1169773"/>
            <a:ext cx="11106150" cy="5165124"/>
          </a:xfrm>
        </p:spPr>
        <p:txBody>
          <a:bodyPr>
            <a:normAutofit/>
          </a:bodyPr>
          <a:lstStyle/>
          <a:p>
            <a:r>
              <a:rPr lang="ja-JP" altLang="en-US" sz="3200" b="1" dirty="0"/>
              <a:t>報酬</a:t>
            </a:r>
            <a:r>
              <a:rPr lang="ja-JP" altLang="en-US" sz="3200" b="1" dirty="0" smtClean="0"/>
              <a:t>を設計することは難しい</a:t>
            </a:r>
            <a:endParaRPr lang="en-US" altLang="ja-JP" sz="3200" b="1" dirty="0" smtClean="0"/>
          </a:p>
          <a:p>
            <a:pPr marL="0" indent="0">
              <a:buNone/>
            </a:pPr>
            <a:r>
              <a:rPr lang="ja-JP" altLang="en-US" sz="3200" b="1" dirty="0" smtClean="0"/>
              <a:t>→</a:t>
            </a:r>
            <a:r>
              <a:rPr lang="ja-JP" altLang="en-US" sz="3200" b="1" dirty="0"/>
              <a:t>報酬</a:t>
            </a:r>
            <a:r>
              <a:rPr lang="ja-JP" altLang="en-US" sz="3200" b="1" dirty="0" smtClean="0"/>
              <a:t>を設定する</a:t>
            </a:r>
            <a:r>
              <a:rPr lang="en-US" altLang="ja-JP" sz="3200" b="1" dirty="0" smtClean="0"/>
              <a:t>｢</a:t>
            </a:r>
            <a:r>
              <a:rPr lang="ja-JP" altLang="en-US" sz="3200" b="1" dirty="0" smtClean="0"/>
              <a:t>報酬設計</a:t>
            </a:r>
            <a:r>
              <a:rPr lang="en-US" altLang="ja-JP" sz="3200" b="1" dirty="0" smtClean="0"/>
              <a:t>｣</a:t>
            </a:r>
            <a:r>
              <a:rPr lang="ja-JP" altLang="en-US" sz="3200" b="1" dirty="0" smtClean="0"/>
              <a:t>問題考える</a:t>
            </a:r>
            <a:endParaRPr lang="en-US" altLang="ja-JP" sz="3200" b="1" dirty="0" smtClean="0"/>
          </a:p>
          <a:p>
            <a:pPr marL="0" indent="0">
              <a:buNone/>
            </a:pPr>
            <a:endParaRPr lang="en-US" altLang="ja-JP" sz="3200" b="1" dirty="0"/>
          </a:p>
          <a:p>
            <a:pPr marL="0" indent="0">
              <a:buNone/>
            </a:pPr>
            <a:r>
              <a:rPr lang="ja-JP" altLang="en-US" sz="3200" b="1" dirty="0" smtClean="0"/>
              <a:t>逆強化学習</a:t>
            </a:r>
            <a:r>
              <a:rPr lang="en-US" altLang="ja-JP" sz="3200" b="1" dirty="0" smtClean="0"/>
              <a:t>(Inverse Reinforcement Learning, IRL)</a:t>
            </a:r>
            <a:r>
              <a:rPr lang="ja-JP" altLang="en-US" sz="3200" b="1" dirty="0" smtClean="0"/>
              <a:t>は</a:t>
            </a:r>
            <a:endParaRPr lang="en-US" altLang="ja-JP" sz="3200" b="1" dirty="0" smtClean="0"/>
          </a:p>
          <a:p>
            <a:pPr marL="0" indent="0">
              <a:buNone/>
            </a:pPr>
            <a:r>
              <a:rPr lang="ja-JP" altLang="en-US" sz="3200" b="1" dirty="0" smtClean="0"/>
              <a:t>報酬設計のよい方法</a:t>
            </a:r>
            <a:endParaRPr lang="en-US" altLang="ja-JP" sz="3200" b="1" dirty="0" smtClean="0"/>
          </a:p>
          <a:p>
            <a:pPr marL="0" indent="0">
              <a:buNone/>
            </a:pPr>
            <a:endParaRPr lang="en-US" altLang="ja-JP" sz="3200" b="1" dirty="0" smtClean="0"/>
          </a:p>
        </p:txBody>
      </p:sp>
    </p:spTree>
    <p:extLst>
      <p:ext uri="{BB962C8B-B14F-4D97-AF65-F5344CB8AC3E}">
        <p14:creationId xmlns:p14="http://schemas.microsoft.com/office/powerpoint/2010/main" val="372869290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1205</Words>
  <Application>Microsoft Office PowerPoint</Application>
  <PresentationFormat>ワイド画面</PresentationFormat>
  <Paragraphs>268</Paragraphs>
  <Slides>43</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43</vt:i4>
      </vt:variant>
    </vt:vector>
  </HeadingPairs>
  <TitlesOfParts>
    <vt:vector size="50" baseType="lpstr">
      <vt:lpstr>ＭＳ Ｐゴシック</vt:lpstr>
      <vt:lpstr>小塚ゴシック Pro B</vt:lpstr>
      <vt:lpstr>Arial</vt:lpstr>
      <vt:lpstr>Calibri</vt:lpstr>
      <vt:lpstr>Calibri Light</vt:lpstr>
      <vt:lpstr>Cambria Math</vt:lpstr>
      <vt:lpstr>Office テーマ</vt:lpstr>
      <vt:lpstr>第2章 強化学習の発展的理論</vt:lpstr>
      <vt:lpstr>目次</vt:lpstr>
      <vt:lpstr>2.3 逆強化学習(Inverse Reinforcement Learning)</vt:lpstr>
      <vt:lpstr>2.3.1 報酬設計問題</vt:lpstr>
      <vt:lpstr>2.3.1 強化学習の優位性</vt:lpstr>
      <vt:lpstr>2.3.1 強化学習の優位性</vt:lpstr>
      <vt:lpstr>2.3.1 報酬決定の難しさ</vt:lpstr>
      <vt:lpstr>2.3.1 報酬決定の難しさ</vt:lpstr>
      <vt:lpstr>2.3.1 報酬設計</vt:lpstr>
      <vt:lpstr>2.3.1 強化学習のイメージ</vt:lpstr>
      <vt:lpstr>2.3.1 逆強化学習のイメージ</vt:lpstr>
      <vt:lpstr>2.3.1 逆強化学習の種類</vt:lpstr>
      <vt:lpstr>2.3.2 Ngの逆強化学習法  </vt:lpstr>
      <vt:lpstr>2.3.2 Ngの逆強化学習(有限状態空間)</vt:lpstr>
      <vt:lpstr>2.3.2 Ngの逆強化学習(有限状態空間)</vt:lpstr>
      <vt:lpstr>2.3.2 Ngの逆強化学習(有限状態空間)</vt:lpstr>
      <vt:lpstr>2.3.2 Ngの逆強化学習(有限状態空間)</vt:lpstr>
      <vt:lpstr>2.3.2 Ngの逆強化学習(有限状態空間)</vt:lpstr>
      <vt:lpstr>2.3.3 Abbeelの逆強化学習法 : projection法</vt:lpstr>
      <vt:lpstr>2.3.3 エキスパートとは？</vt:lpstr>
      <vt:lpstr>2.3.3 Markov決定過程(MDP)</vt:lpstr>
      <vt:lpstr>2.3.3 Abbeelの逆強化学習</vt:lpstr>
      <vt:lpstr>2.3.3 projection法</vt:lpstr>
      <vt:lpstr>2.3.4 大規模計画問題への適用</vt:lpstr>
      <vt:lpstr>2.3.4 大規模計画問題の報酬設計の問題</vt:lpstr>
      <vt:lpstr>2.3.4 大規模計画問題の報酬設計の問題の解決法</vt:lpstr>
      <vt:lpstr>2.3.4 報酬関数の評価 : 学習効率</vt:lpstr>
      <vt:lpstr>2.3.4 学習効率の定義と目的関数</vt:lpstr>
      <vt:lpstr>2.3.4 GAへの適用</vt:lpstr>
      <vt:lpstr>2.3.4 GAの計算時間の削減</vt:lpstr>
      <vt:lpstr>2.3.4 二段階進化のメリット</vt:lpstr>
      <vt:lpstr>2.3.4 GAIRL</vt:lpstr>
      <vt:lpstr>2.3.4 逆強化学習の制約条件の緩和</vt:lpstr>
      <vt:lpstr>2.3.4 逆強化学習の制約条件の緩和</vt:lpstr>
      <vt:lpstr>2.3.4 シミュレーション</vt:lpstr>
      <vt:lpstr>2.3.4 シミュレーション結果</vt:lpstr>
      <vt:lpstr>2.3.4 報酬関数の考察</vt:lpstr>
      <vt:lpstr>2.3.5 計算量の考察</vt:lpstr>
      <vt:lpstr>2.3.5 報酬関数を求めるステップ</vt:lpstr>
      <vt:lpstr>2.3.5 報酬関数を求めるステップ</vt:lpstr>
      <vt:lpstr>2.3.5 各アルゴリズムの計算量</vt:lpstr>
      <vt:lpstr>2.3.6 まとめ</vt:lpstr>
      <vt:lpstr>2.3.6 まとめ</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第2章 強化学習の発展的理論</dc:title>
  <dc:creator>山倉佑馬</dc:creator>
  <cp:lastModifiedBy>山倉佑馬</cp:lastModifiedBy>
  <cp:revision>1</cp:revision>
  <dcterms:created xsi:type="dcterms:W3CDTF">2017-05-10T07:02:14Z</dcterms:created>
  <dcterms:modified xsi:type="dcterms:W3CDTF">2017-05-10T07:06:54Z</dcterms:modified>
</cp:coreProperties>
</file>

<file path=docProps/thumbnail.jpeg>
</file>